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7" r:id="rId5"/>
    <p:sldId id="256" r:id="rId6"/>
    <p:sldId id="261" r:id="rId7"/>
    <p:sldId id="262" r:id="rId8"/>
    <p:sldId id="259" r:id="rId9"/>
    <p:sldId id="258" r:id="rId10"/>
    <p:sldId id="26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1014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83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81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11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0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36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4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98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10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006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98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C5822-2727-40AA-B816-459E2B775533}" type="datetimeFigureOut">
              <a:rPr lang="nb-NO" smtClean="0"/>
              <a:pPr/>
              <a:t>22.06.2023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E6DA-1C9B-4FAF-A3A9-088006F435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79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european-accreditation.org/publication/ea-4-02-m-rev01-september-2013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18" Type="http://schemas.openxmlformats.org/officeDocument/2006/relationships/image" Target="../media/image56.emf"/><Relationship Id="rId26" Type="http://schemas.openxmlformats.org/officeDocument/2006/relationships/image" Target="../media/image64.emf"/><Relationship Id="rId3" Type="http://schemas.openxmlformats.org/officeDocument/2006/relationships/image" Target="../media/image41.emf"/><Relationship Id="rId21" Type="http://schemas.openxmlformats.org/officeDocument/2006/relationships/image" Target="../media/image59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17" Type="http://schemas.openxmlformats.org/officeDocument/2006/relationships/image" Target="../media/image55.emf"/><Relationship Id="rId25" Type="http://schemas.openxmlformats.org/officeDocument/2006/relationships/image" Target="../media/image63.emf"/><Relationship Id="rId2" Type="http://schemas.openxmlformats.org/officeDocument/2006/relationships/image" Target="../media/image40.emf"/><Relationship Id="rId16" Type="http://schemas.openxmlformats.org/officeDocument/2006/relationships/image" Target="../media/image54.emf"/><Relationship Id="rId20" Type="http://schemas.openxmlformats.org/officeDocument/2006/relationships/image" Target="../media/image58.emf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24" Type="http://schemas.openxmlformats.org/officeDocument/2006/relationships/image" Target="../media/image62.emf"/><Relationship Id="rId32" Type="http://schemas.openxmlformats.org/officeDocument/2006/relationships/image" Target="../media/image70.emf"/><Relationship Id="rId5" Type="http://schemas.openxmlformats.org/officeDocument/2006/relationships/image" Target="../media/image43.emf"/><Relationship Id="rId15" Type="http://schemas.openxmlformats.org/officeDocument/2006/relationships/image" Target="../media/image53.emf"/><Relationship Id="rId23" Type="http://schemas.openxmlformats.org/officeDocument/2006/relationships/image" Target="../media/image61.emf"/><Relationship Id="rId28" Type="http://schemas.openxmlformats.org/officeDocument/2006/relationships/image" Target="../media/image66.emf"/><Relationship Id="rId10" Type="http://schemas.openxmlformats.org/officeDocument/2006/relationships/image" Target="../media/image48.emf"/><Relationship Id="rId19" Type="http://schemas.openxmlformats.org/officeDocument/2006/relationships/image" Target="../media/image57.emf"/><Relationship Id="rId31" Type="http://schemas.openxmlformats.org/officeDocument/2006/relationships/image" Target="../media/image69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Relationship Id="rId14" Type="http://schemas.openxmlformats.org/officeDocument/2006/relationships/image" Target="../media/image52.emf"/><Relationship Id="rId22" Type="http://schemas.openxmlformats.org/officeDocument/2006/relationships/image" Target="../media/image60.emf"/><Relationship Id="rId27" Type="http://schemas.openxmlformats.org/officeDocument/2006/relationships/image" Target="../media/image65.emf"/><Relationship Id="rId30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3" Type="http://schemas.openxmlformats.org/officeDocument/2006/relationships/image" Target="../media/image11.png"/><Relationship Id="rId21" Type="http://schemas.openxmlformats.org/officeDocument/2006/relationships/image" Target="../media/image17.png"/><Relationship Id="rId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image" Target="../media/image10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24" Type="http://schemas.openxmlformats.org/officeDocument/2006/relationships/image" Target="../media/image20.png"/><Relationship Id="rId5" Type="http://schemas.openxmlformats.org/officeDocument/2006/relationships/image" Target="../media/image13.png"/><Relationship Id="rId23" Type="http://schemas.openxmlformats.org/officeDocument/2006/relationships/image" Target="../media/image19.png"/><Relationship Id="rId19" Type="http://schemas.openxmlformats.org/officeDocument/2006/relationships/image" Target="../media/image150.png"/><Relationship Id="rId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5.png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0.png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1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l="19849" t="22161" r="49106" b="10445"/>
          <a:stretch/>
        </p:blipFill>
        <p:spPr>
          <a:xfrm rot="5235687">
            <a:off x="1247313" y="790063"/>
            <a:ext cx="3102989" cy="37890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445" y="31140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/>
              <a:t>Kalibrering av passbiter ved komparering: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3047" y="4255852"/>
            <a:ext cx="3645814" cy="490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Målefunksjonen: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38140" t="33312" r="57342" b="64216"/>
          <a:stretch/>
        </p:blipFill>
        <p:spPr>
          <a:xfrm>
            <a:off x="2465286" y="4274514"/>
            <a:ext cx="1147666" cy="353340"/>
          </a:xfrm>
          <a:prstGeom prst="rect">
            <a:avLst/>
          </a:prstGeom>
        </p:spPr>
      </p:pic>
      <p:grpSp>
        <p:nvGrpSpPr>
          <p:cNvPr id="19" name="Gruppe 18"/>
          <p:cNvGrpSpPr/>
          <p:nvPr/>
        </p:nvGrpSpPr>
        <p:grpSpPr>
          <a:xfrm>
            <a:off x="5197965" y="1310525"/>
            <a:ext cx="2219775" cy="853379"/>
            <a:chOff x="5197965" y="1385831"/>
            <a:chExt cx="2219775" cy="853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ktangel 7"/>
                <p:cNvSpPr/>
                <p:nvPr/>
              </p:nvSpPr>
              <p:spPr>
                <a:xfrm>
                  <a:off x="5217201" y="1385831"/>
                  <a:ext cx="2200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nb-NO" dirty="0"/>
                    <a:t>)</a:t>
                  </a:r>
                </a:p>
              </p:txBody>
            </p:sp>
          </mc:Choice>
          <mc:Fallback xmlns="">
            <p:sp>
              <p:nvSpPr>
                <p:cNvPr id="8" name="Rektange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201" y="1385831"/>
                  <a:ext cx="220053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836" r="-1385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ktangel 8"/>
                <p:cNvSpPr/>
                <p:nvPr/>
              </p:nvSpPr>
              <p:spPr>
                <a:xfrm>
                  <a:off x="5197965" y="1869878"/>
                  <a:ext cx="22197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mtClean="0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)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9" name="Rektange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965" y="1869878"/>
                  <a:ext cx="221977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pe 20"/>
          <p:cNvGrpSpPr/>
          <p:nvPr/>
        </p:nvGrpSpPr>
        <p:grpSpPr>
          <a:xfrm>
            <a:off x="5217201" y="2373857"/>
            <a:ext cx="4994947" cy="839689"/>
            <a:chOff x="5217201" y="2449163"/>
            <a:chExt cx="4994947" cy="8396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ktangel 11"/>
                <p:cNvSpPr/>
                <p:nvPr/>
              </p:nvSpPr>
              <p:spPr>
                <a:xfrm>
                  <a:off x="5217201" y="2449163"/>
                  <a:ext cx="4994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0,1 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nb-NO" dirty="0"/>
                    <a:t>11,5 µ/K </a:t>
                  </a:r>
                  <a14:m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0,5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=  0,58 µ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a14:m>
                  <a:r>
                    <a:rPr lang="nb-NO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Rektange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201" y="2449163"/>
                  <a:ext cx="499494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ktangel 12"/>
                <p:cNvSpPr/>
                <p:nvPr/>
              </p:nvSpPr>
              <p:spPr>
                <a:xfrm>
                  <a:off x="5217201" y="2919520"/>
                  <a:ext cx="4994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0,1 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nb-NO" dirty="0"/>
                    <a:t>4,25 µ/K </a:t>
                  </a:r>
                  <a14:m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0,5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=  0,21 µ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a14:m>
                  <a:r>
                    <a:rPr lang="nb-NO" dirty="0"/>
                    <a:t> </a:t>
                  </a:r>
                </a:p>
              </p:txBody>
            </p:sp>
          </mc:Choice>
          <mc:Fallback xmlns="">
            <p:sp>
              <p:nvSpPr>
                <p:cNvPr id="13" name="Rektange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201" y="2919520"/>
                  <a:ext cx="499494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pe 22"/>
          <p:cNvGrpSpPr/>
          <p:nvPr/>
        </p:nvGrpSpPr>
        <p:grpSpPr>
          <a:xfrm>
            <a:off x="9896559" y="2406131"/>
            <a:ext cx="2000128" cy="755283"/>
            <a:chOff x="9896559" y="2449163"/>
            <a:chExt cx="2000128" cy="755283"/>
          </a:xfrm>
        </p:grpSpPr>
        <p:sp>
          <p:nvSpPr>
            <p:cNvPr id="10" name="Høyre klammeparentes 9"/>
            <p:cNvSpPr/>
            <p:nvPr/>
          </p:nvSpPr>
          <p:spPr>
            <a:xfrm>
              <a:off x="9896559" y="2449163"/>
              <a:ext cx="315589" cy="75528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ktangel 10"/>
                <p:cNvSpPr/>
                <p:nvPr/>
              </p:nvSpPr>
              <p:spPr>
                <a:xfrm>
                  <a:off x="10297403" y="2633829"/>
                  <a:ext cx="15992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=0,3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 µ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11" name="Rektange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7403" y="2633829"/>
                  <a:ext cx="159928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Bilde 21"/>
          <p:cNvPicPr>
            <a:picLocks noChangeAspect="1"/>
          </p:cNvPicPr>
          <p:nvPr/>
        </p:nvPicPr>
        <p:blipFill rotWithShape="1">
          <a:blip r:embed="rId3"/>
          <a:srcRect l="38105" t="47194" r="60828" b="50359"/>
          <a:stretch/>
        </p:blipFill>
        <p:spPr>
          <a:xfrm>
            <a:off x="2010689" y="2587198"/>
            <a:ext cx="269037" cy="346968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3"/>
          <a:srcRect l="39667" t="47664" r="59476" b="50477"/>
          <a:stretch/>
        </p:blipFill>
        <p:spPr>
          <a:xfrm>
            <a:off x="2472711" y="2657505"/>
            <a:ext cx="215984" cy="26350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3254270" y="3335091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pumpe</a:t>
            </a:r>
          </a:p>
        </p:txBody>
      </p:sp>
      <p:grpSp>
        <p:nvGrpSpPr>
          <p:cNvPr id="17" name="Gruppe 16"/>
          <p:cNvGrpSpPr/>
          <p:nvPr/>
        </p:nvGrpSpPr>
        <p:grpSpPr>
          <a:xfrm>
            <a:off x="5486151" y="3427509"/>
            <a:ext cx="6611323" cy="2361391"/>
            <a:chOff x="5217201" y="3427509"/>
            <a:chExt cx="6611323" cy="2361391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 rotWithShape="1">
            <a:blip r:embed="rId3"/>
            <a:srcRect l="36394" t="66399" r="34242" b="27811"/>
            <a:stretch/>
          </p:blipFill>
          <p:spPr>
            <a:xfrm>
              <a:off x="5217202" y="3427509"/>
              <a:ext cx="6570863" cy="728855"/>
            </a:xfrm>
            <a:prstGeom prst="rect">
              <a:avLst/>
            </a:prstGeom>
          </p:spPr>
        </p:pic>
        <p:pic>
          <p:nvPicPr>
            <p:cNvPr id="25" name="Bilde 24"/>
            <p:cNvPicPr>
              <a:picLocks noChangeAspect="1"/>
            </p:cNvPicPr>
            <p:nvPr/>
          </p:nvPicPr>
          <p:blipFill rotWithShape="1">
            <a:blip r:embed="rId3"/>
            <a:srcRect l="36394" t="72119" r="34242" b="24183"/>
            <a:stretch/>
          </p:blipFill>
          <p:spPr>
            <a:xfrm>
              <a:off x="5257661" y="5323386"/>
              <a:ext cx="6570863" cy="465514"/>
            </a:xfrm>
            <a:prstGeom prst="rect">
              <a:avLst/>
            </a:prstGeom>
          </p:spPr>
        </p:pic>
        <p:pic>
          <p:nvPicPr>
            <p:cNvPr id="26" name="Bilde 25"/>
            <p:cNvPicPr>
              <a:picLocks noChangeAspect="1"/>
            </p:cNvPicPr>
            <p:nvPr/>
          </p:nvPicPr>
          <p:blipFill rotWithShape="1">
            <a:blip r:embed="rId3"/>
            <a:srcRect l="36394" t="75649" r="34242" b="20754"/>
            <a:stretch/>
          </p:blipFill>
          <p:spPr>
            <a:xfrm>
              <a:off x="5249570" y="4159685"/>
              <a:ext cx="6570863" cy="452786"/>
            </a:xfrm>
            <a:prstGeom prst="rect">
              <a:avLst/>
            </a:prstGeom>
          </p:spPr>
        </p:pic>
        <p:pic>
          <p:nvPicPr>
            <p:cNvPr id="27" name="Bilde 26"/>
            <p:cNvPicPr>
              <a:picLocks noChangeAspect="1"/>
            </p:cNvPicPr>
            <p:nvPr/>
          </p:nvPicPr>
          <p:blipFill rotWithShape="1">
            <a:blip r:embed="rId3"/>
            <a:srcRect l="36394" t="79233" r="34242" b="15294"/>
            <a:stretch/>
          </p:blipFill>
          <p:spPr>
            <a:xfrm>
              <a:off x="5217201" y="4635301"/>
              <a:ext cx="6570863" cy="68888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ktangel 19"/>
              <p:cNvSpPr/>
              <p:nvPr/>
            </p:nvSpPr>
            <p:spPr>
              <a:xfrm>
                <a:off x="275394" y="4777171"/>
                <a:ext cx="519655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nb-NO" sz="1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5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nb-NO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nb-NO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b-NO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nb-NO" sz="15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b-NO" sz="15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b-NO" sz="15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b-NO" sz="1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5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nb-NO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nb-NO" sz="1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5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b-NO" sz="15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nb-NO" sz="1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5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nb-NO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nb-NO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5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nb-NO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nb-NO" sz="1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5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nb-NO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b-NO" sz="15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nb-NO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b-NO" sz="1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nb-NO" sz="15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b-NO" sz="15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sz="1500" dirty="0"/>
              </a:p>
            </p:txBody>
          </p:sp>
        </mc:Choice>
        <mc:Fallback xmlns="">
          <p:sp>
            <p:nvSpPr>
              <p:cNvPr id="20" name="Rektange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4" y="4777171"/>
                <a:ext cx="5196551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pe 15"/>
          <p:cNvGrpSpPr/>
          <p:nvPr/>
        </p:nvGrpSpPr>
        <p:grpSpPr>
          <a:xfrm>
            <a:off x="303047" y="5868600"/>
            <a:ext cx="5106405" cy="488189"/>
            <a:chOff x="5471945" y="5851530"/>
            <a:chExt cx="5106405" cy="488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ktangel 27"/>
                <p:cNvSpPr/>
                <p:nvPr/>
              </p:nvSpPr>
              <p:spPr>
                <a:xfrm>
                  <a:off x="5471945" y="5907757"/>
                  <a:ext cx="50710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𝛿𝛼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 ∆</m:t>
                        </m:r>
                        <m:acc>
                          <m:accPr>
                            <m:chr m:val="̅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28" name="Rektange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945" y="5907757"/>
                  <a:ext cx="507100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4573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Ellipse 14"/>
            <p:cNvSpPr/>
            <p:nvPr/>
          </p:nvSpPr>
          <p:spPr>
            <a:xfrm>
              <a:off x="8561291" y="5851530"/>
              <a:ext cx="2017059" cy="48818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" name="TekstSylinder 17"/>
          <p:cNvSpPr txBox="1"/>
          <p:nvPr/>
        </p:nvSpPr>
        <p:spPr>
          <a:xfrm>
            <a:off x="5839245" y="5924827"/>
            <a:ext cx="5660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 også målefunksjonen i EA-4/02 S4</a:t>
            </a:r>
          </a:p>
          <a:p>
            <a:r>
              <a:rPr lang="nb-NO" sz="1200" dirty="0">
                <a:hlinkClick r:id="rId11"/>
              </a:rPr>
              <a:t>http://www.european-accreditation.org/publication/ea-4-02-m-rev01-september-2013</a:t>
            </a:r>
            <a:r>
              <a:rPr lang="nb-NO" sz="1200" dirty="0"/>
              <a:t> </a:t>
            </a:r>
          </a:p>
        </p:txBody>
      </p:sp>
      <p:graphicFrame>
        <p:nvGraphicFramePr>
          <p:cNvPr id="30" name="Tabell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24981"/>
              </p:ext>
            </p:extLst>
          </p:nvPr>
        </p:nvGraphicFramePr>
        <p:xfrm>
          <a:off x="7630005" y="411947"/>
          <a:ext cx="4089245" cy="113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466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Toleranser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638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L = 50 mm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0,80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66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L = 100 mm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0,14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0,30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0,60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1,20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0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7645" y="114273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/>
              <a:t>Hvor lang tid tar temperaturstabiliseringen, </a:t>
            </a:r>
            <a:r>
              <a:rPr lang="nb-NO" sz="3200" dirty="0" err="1">
                <a:latin typeface="Symbol" panose="05050102010706020507" pitchFamily="18" charset="2"/>
              </a:rPr>
              <a:t>d</a:t>
            </a:r>
            <a:r>
              <a:rPr lang="nb-NO" sz="3200" dirty="0" err="1"/>
              <a:t>t</a:t>
            </a:r>
            <a:r>
              <a:rPr lang="nb-NO" sz="3200" dirty="0"/>
              <a:t> nær 0?</a:t>
            </a: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178" y="1358916"/>
            <a:ext cx="5010539" cy="278272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78" y="1358916"/>
            <a:ext cx="5010539" cy="2782724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178" y="1358916"/>
            <a:ext cx="5010539" cy="2782724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177" y="1358916"/>
            <a:ext cx="5010539" cy="278272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176" y="1358916"/>
            <a:ext cx="5010539" cy="2782724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176" y="1358916"/>
            <a:ext cx="5010539" cy="2782724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0175" y="1358916"/>
            <a:ext cx="5010539" cy="2782724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0175" y="1358916"/>
            <a:ext cx="5010539" cy="2782724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0175" y="1358916"/>
            <a:ext cx="5010539" cy="2782724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0197" y="3994356"/>
            <a:ext cx="5010539" cy="2782724"/>
          </a:xfrm>
          <a:prstGeom prst="rect">
            <a:avLst/>
          </a:prstGeom>
        </p:spPr>
      </p:pic>
      <p:pic>
        <p:nvPicPr>
          <p:cNvPr id="29" name="Bilde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0194" y="3994356"/>
            <a:ext cx="5010539" cy="2782724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0191" y="3994356"/>
            <a:ext cx="5010539" cy="2782724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0188" y="3994356"/>
            <a:ext cx="5010539" cy="2782724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0187" y="3994356"/>
            <a:ext cx="5010539" cy="2782724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0184" y="3994356"/>
            <a:ext cx="5010539" cy="2782724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60181" y="3994356"/>
            <a:ext cx="5010539" cy="2782724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0178" y="3994356"/>
            <a:ext cx="5010539" cy="2782724"/>
          </a:xfrm>
          <a:prstGeom prst="rect">
            <a:avLst/>
          </a:prstGeom>
        </p:spPr>
      </p:pic>
      <p:pic>
        <p:nvPicPr>
          <p:cNvPr id="36" name="Bilde 3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60175" y="3994356"/>
            <a:ext cx="5010539" cy="2782724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60175" y="1327451"/>
            <a:ext cx="5010539" cy="5333809"/>
          </a:xfrm>
          <a:prstGeom prst="rect">
            <a:avLst/>
          </a:prstGeom>
        </p:spPr>
      </p:pic>
      <p:pic>
        <p:nvPicPr>
          <p:cNvPr id="46" name="Bilde 4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60175" y="1327450"/>
            <a:ext cx="5010539" cy="5333809"/>
          </a:xfrm>
          <a:prstGeom prst="rect">
            <a:avLst/>
          </a:prstGeom>
        </p:spPr>
      </p:pic>
      <p:pic>
        <p:nvPicPr>
          <p:cNvPr id="47" name="Bilde 4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60156" y="1327449"/>
            <a:ext cx="5010539" cy="5333809"/>
          </a:xfrm>
          <a:prstGeom prst="rect">
            <a:avLst/>
          </a:prstGeom>
        </p:spPr>
      </p:pic>
      <p:pic>
        <p:nvPicPr>
          <p:cNvPr id="48" name="Bilde 47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60156" y="1327447"/>
            <a:ext cx="5010539" cy="5333809"/>
          </a:xfrm>
          <a:prstGeom prst="rect">
            <a:avLst/>
          </a:prstGeom>
        </p:spPr>
      </p:pic>
      <p:pic>
        <p:nvPicPr>
          <p:cNvPr id="49" name="Bilde 4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60137" y="1327447"/>
            <a:ext cx="5010539" cy="5333809"/>
          </a:xfrm>
          <a:prstGeom prst="rect">
            <a:avLst/>
          </a:prstGeom>
        </p:spPr>
      </p:pic>
      <p:pic>
        <p:nvPicPr>
          <p:cNvPr id="50" name="Bilde 4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60118" y="1327446"/>
            <a:ext cx="5010539" cy="5333809"/>
          </a:xfrm>
          <a:prstGeom prst="rect">
            <a:avLst/>
          </a:prstGeom>
        </p:spPr>
      </p:pic>
      <p:pic>
        <p:nvPicPr>
          <p:cNvPr id="51" name="Bilde 50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60118" y="1327446"/>
            <a:ext cx="5010539" cy="5333809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60061" y="1327446"/>
            <a:ext cx="5010539" cy="5333809"/>
          </a:xfrm>
          <a:prstGeom prst="rect">
            <a:avLst/>
          </a:prstGeom>
        </p:spPr>
      </p:pic>
      <p:pic>
        <p:nvPicPr>
          <p:cNvPr id="53" name="Bilde 52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60061" y="1327441"/>
            <a:ext cx="5010539" cy="5333809"/>
          </a:xfrm>
          <a:prstGeom prst="rect">
            <a:avLst/>
          </a:prstGeom>
        </p:spPr>
      </p:pic>
      <p:grpSp>
        <p:nvGrpSpPr>
          <p:cNvPr id="5" name="Gruppe 4"/>
          <p:cNvGrpSpPr/>
          <p:nvPr/>
        </p:nvGrpSpPr>
        <p:grpSpPr>
          <a:xfrm>
            <a:off x="6710303" y="4141640"/>
            <a:ext cx="5481697" cy="2716360"/>
            <a:chOff x="6710303" y="4141640"/>
            <a:chExt cx="5481697" cy="2716360"/>
          </a:xfrm>
        </p:grpSpPr>
        <p:sp>
          <p:nvSpPr>
            <p:cNvPr id="4" name="TekstSylinder 3"/>
            <p:cNvSpPr txBox="1"/>
            <p:nvPr/>
          </p:nvSpPr>
          <p:spPr>
            <a:xfrm>
              <a:off x="6710303" y="4173909"/>
              <a:ext cx="339314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u="sng" dirty="0"/>
                <a:t>Lord Kelvin (1824 – 1907):</a:t>
              </a:r>
              <a:br>
                <a:rPr lang="nb-NO" u="sng" dirty="0"/>
              </a:br>
              <a:r>
                <a:rPr lang="nb-NO" dirty="0"/>
                <a:t>«I </a:t>
              </a:r>
              <a:r>
                <a:rPr lang="nb-NO" dirty="0" err="1"/>
                <a:t>often</a:t>
              </a:r>
              <a:r>
                <a:rPr lang="nb-NO" dirty="0"/>
                <a:t> </a:t>
              </a:r>
              <a:r>
                <a:rPr lang="nb-NO" dirty="0" err="1"/>
                <a:t>say</a:t>
              </a:r>
              <a:r>
                <a:rPr lang="nb-NO" dirty="0"/>
                <a:t> </a:t>
              </a:r>
              <a:r>
                <a:rPr lang="nb-NO" dirty="0" err="1"/>
                <a:t>that</a:t>
              </a:r>
              <a:r>
                <a:rPr lang="nb-NO" dirty="0"/>
                <a:t> </a:t>
              </a:r>
              <a:r>
                <a:rPr lang="nb-NO" dirty="0" err="1"/>
                <a:t>when</a:t>
              </a:r>
              <a:r>
                <a:rPr lang="nb-NO" dirty="0"/>
                <a:t> </a:t>
              </a:r>
              <a:r>
                <a:rPr lang="nb-NO" dirty="0" err="1"/>
                <a:t>you</a:t>
              </a:r>
              <a:r>
                <a:rPr lang="nb-NO" dirty="0"/>
                <a:t> </a:t>
              </a:r>
              <a:r>
                <a:rPr lang="nb-NO" dirty="0" err="1"/>
                <a:t>can</a:t>
              </a:r>
              <a:r>
                <a:rPr lang="nb-NO" dirty="0"/>
                <a:t> </a:t>
              </a:r>
              <a:r>
                <a:rPr lang="nb-NO" dirty="0" err="1"/>
                <a:t>measure</a:t>
              </a:r>
              <a:r>
                <a:rPr lang="nb-NO" dirty="0"/>
                <a:t> </a:t>
              </a:r>
              <a:r>
                <a:rPr lang="nb-NO" dirty="0" err="1"/>
                <a:t>what</a:t>
              </a:r>
              <a:r>
                <a:rPr lang="nb-NO" dirty="0"/>
                <a:t> </a:t>
              </a:r>
              <a:r>
                <a:rPr lang="nb-NO" dirty="0" err="1"/>
                <a:t>you</a:t>
              </a:r>
              <a:r>
                <a:rPr lang="nb-NO" dirty="0"/>
                <a:t> </a:t>
              </a:r>
              <a:r>
                <a:rPr lang="nb-NO" dirty="0" err="1"/>
                <a:t>are</a:t>
              </a:r>
              <a:r>
                <a:rPr lang="nb-NO" dirty="0"/>
                <a:t> </a:t>
              </a:r>
              <a:r>
                <a:rPr lang="nb-NO" dirty="0" err="1"/>
                <a:t>speaking</a:t>
              </a:r>
              <a:r>
                <a:rPr lang="nb-NO" dirty="0"/>
                <a:t> </a:t>
              </a:r>
              <a:br>
                <a:rPr lang="nb-NO" dirty="0"/>
              </a:br>
              <a:r>
                <a:rPr lang="nb-NO" dirty="0" err="1"/>
                <a:t>about</a:t>
              </a:r>
              <a:r>
                <a:rPr lang="nb-NO" dirty="0"/>
                <a:t>, and </a:t>
              </a:r>
              <a:r>
                <a:rPr lang="nb-NO" dirty="0" err="1"/>
                <a:t>express</a:t>
              </a:r>
              <a:r>
                <a:rPr lang="nb-NO" dirty="0"/>
                <a:t> it in </a:t>
              </a:r>
              <a:r>
                <a:rPr lang="nb-NO" dirty="0" err="1"/>
                <a:t>numbers</a:t>
              </a:r>
              <a:r>
                <a:rPr lang="nb-NO" dirty="0"/>
                <a:t>, </a:t>
              </a:r>
              <a:br>
                <a:rPr lang="nb-NO" dirty="0"/>
              </a:br>
              <a:r>
                <a:rPr lang="nb-NO" dirty="0" err="1"/>
                <a:t>you</a:t>
              </a:r>
              <a:r>
                <a:rPr lang="nb-NO" dirty="0"/>
                <a:t> </a:t>
              </a:r>
              <a:r>
                <a:rPr lang="nb-NO" dirty="0" err="1"/>
                <a:t>know</a:t>
              </a:r>
              <a:r>
                <a:rPr lang="nb-NO" dirty="0"/>
                <a:t> </a:t>
              </a:r>
              <a:r>
                <a:rPr lang="nb-NO" dirty="0" err="1"/>
                <a:t>something</a:t>
              </a:r>
              <a:r>
                <a:rPr lang="nb-NO" dirty="0"/>
                <a:t> </a:t>
              </a:r>
              <a:r>
                <a:rPr lang="nb-NO" dirty="0" err="1"/>
                <a:t>about</a:t>
              </a:r>
              <a:r>
                <a:rPr lang="nb-NO" dirty="0"/>
                <a:t> it; </a:t>
              </a:r>
              <a:br>
                <a:rPr lang="nb-NO" dirty="0"/>
              </a:br>
              <a:r>
                <a:rPr lang="nb-NO" dirty="0" err="1"/>
                <a:t>but</a:t>
              </a:r>
              <a:r>
                <a:rPr lang="nb-NO" dirty="0"/>
                <a:t> </a:t>
              </a:r>
              <a:r>
                <a:rPr lang="nb-NO" dirty="0" err="1"/>
                <a:t>when</a:t>
              </a:r>
              <a:r>
                <a:rPr lang="nb-NO" dirty="0"/>
                <a:t> </a:t>
              </a:r>
              <a:r>
                <a:rPr lang="nb-NO" dirty="0" err="1"/>
                <a:t>you</a:t>
              </a:r>
              <a:r>
                <a:rPr lang="nb-NO" dirty="0"/>
                <a:t> </a:t>
              </a:r>
              <a:r>
                <a:rPr lang="nb-NO" dirty="0" err="1"/>
                <a:t>cannot</a:t>
              </a:r>
              <a:r>
                <a:rPr lang="nb-NO" dirty="0"/>
                <a:t> </a:t>
              </a:r>
              <a:r>
                <a:rPr lang="nb-NO" dirty="0" err="1"/>
                <a:t>measure</a:t>
              </a:r>
              <a:r>
                <a:rPr lang="nb-NO" dirty="0"/>
                <a:t> it, </a:t>
              </a:r>
              <a:r>
                <a:rPr lang="nb-NO" dirty="0" err="1"/>
                <a:t>when</a:t>
              </a:r>
              <a:r>
                <a:rPr lang="nb-NO" dirty="0"/>
                <a:t> </a:t>
              </a:r>
              <a:r>
                <a:rPr lang="nb-NO" dirty="0" err="1"/>
                <a:t>you</a:t>
              </a:r>
              <a:r>
                <a:rPr lang="nb-NO" dirty="0"/>
                <a:t> </a:t>
              </a:r>
              <a:r>
                <a:rPr lang="nb-NO" dirty="0" err="1"/>
                <a:t>cannot</a:t>
              </a:r>
              <a:r>
                <a:rPr lang="nb-NO" dirty="0"/>
                <a:t> </a:t>
              </a:r>
              <a:r>
                <a:rPr lang="nb-NO" dirty="0" err="1"/>
                <a:t>express</a:t>
              </a:r>
              <a:r>
                <a:rPr lang="nb-NO" dirty="0"/>
                <a:t> it in </a:t>
              </a:r>
              <a:r>
                <a:rPr lang="nb-NO" dirty="0" err="1"/>
                <a:t>numbers</a:t>
              </a:r>
              <a:r>
                <a:rPr lang="nb-NO" dirty="0"/>
                <a:t>, </a:t>
              </a:r>
              <a:r>
                <a:rPr lang="nb-NO" dirty="0" err="1"/>
                <a:t>your</a:t>
              </a:r>
              <a:r>
                <a:rPr lang="nb-NO" dirty="0"/>
                <a:t> </a:t>
              </a:r>
              <a:r>
                <a:rPr lang="nb-NO" dirty="0" err="1"/>
                <a:t>knowledge</a:t>
              </a:r>
              <a:r>
                <a:rPr lang="nb-NO" dirty="0"/>
                <a:t> is </a:t>
              </a:r>
              <a:r>
                <a:rPr lang="nb-NO" dirty="0" err="1"/>
                <a:t>of</a:t>
              </a:r>
              <a:r>
                <a:rPr lang="nb-NO" dirty="0"/>
                <a:t> a </a:t>
              </a:r>
              <a:r>
                <a:rPr lang="nb-NO" dirty="0" err="1"/>
                <a:t>meagre</a:t>
              </a:r>
              <a:r>
                <a:rPr lang="nb-NO" dirty="0"/>
                <a:t> and </a:t>
              </a:r>
              <a:r>
                <a:rPr lang="nb-NO" dirty="0" err="1"/>
                <a:t>unsatisfactory</a:t>
              </a:r>
              <a:r>
                <a:rPr lang="nb-NO" dirty="0"/>
                <a:t> </a:t>
              </a:r>
              <a:r>
                <a:rPr lang="nb-NO" dirty="0" err="1"/>
                <a:t>kind</a:t>
              </a:r>
              <a:r>
                <a:rPr lang="nb-NO" dirty="0"/>
                <a:t>.»</a:t>
              </a:r>
            </a:p>
          </p:txBody>
        </p:sp>
        <p:pic>
          <p:nvPicPr>
            <p:cNvPr id="2052" name="Picture 4" descr="The Lord Kelvin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000" y="4141640"/>
              <a:ext cx="2082000" cy="2716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Bilde 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81248" y="1251243"/>
            <a:ext cx="4571660" cy="274310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81248" y="1253693"/>
            <a:ext cx="4573183" cy="274310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80486" y="1250481"/>
            <a:ext cx="4573183" cy="274462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497463" y="112585"/>
            <a:ext cx="25660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nb-NO" dirty="0" err="1">
                <a:solidFill>
                  <a:srgbClr val="FF0000"/>
                </a:solidFill>
              </a:rPr>
              <a:t>t</a:t>
            </a:r>
            <a:r>
              <a:rPr lang="nb-NO" dirty="0">
                <a:solidFill>
                  <a:srgbClr val="FF0000"/>
                </a:solidFill>
              </a:rPr>
              <a:t> kan bli liten nokså fort,</a:t>
            </a:r>
          </a:p>
          <a:p>
            <a:r>
              <a:rPr lang="nb-NO" dirty="0">
                <a:solidFill>
                  <a:srgbClr val="FF0000"/>
                </a:solidFill>
              </a:rPr>
              <a:t>Men vi har korreksjon og </a:t>
            </a:r>
          </a:p>
          <a:p>
            <a:r>
              <a:rPr lang="nb-NO" dirty="0">
                <a:solidFill>
                  <a:srgbClr val="FF0000"/>
                </a:solidFill>
              </a:rPr>
              <a:t>usikkerhet i </a:t>
            </a:r>
            <a:r>
              <a:rPr lang="nb-NO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nb-NO" dirty="0" err="1">
                <a:solidFill>
                  <a:srgbClr val="FF0000"/>
                </a:solidFill>
              </a:rPr>
              <a:t>t</a:t>
            </a:r>
            <a:r>
              <a:rPr lang="nb-NO" dirty="0">
                <a:solidFill>
                  <a:srgbClr val="FF0000"/>
                </a:solidFill>
              </a:rPr>
              <a:t> også! </a:t>
            </a:r>
          </a:p>
          <a:p>
            <a:r>
              <a:rPr lang="nb-NO" dirty="0">
                <a:solidFill>
                  <a:srgbClr val="FF0000"/>
                </a:solidFill>
              </a:rPr>
              <a:t>Den blir stor når </a:t>
            </a:r>
            <a:r>
              <a:rPr lang="nb-NO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  <a:sym typeface="Symbol" panose="05050102010706020507" pitchFamily="18" charset="2"/>
              </a:rPr>
              <a:t> </a:t>
            </a:r>
            <a:r>
              <a:rPr lang="nb-NO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nb-NO" baseline="-25000" dirty="0">
                <a:solidFill>
                  <a:srgbClr val="FF0000"/>
                </a:solidFill>
              </a:rPr>
              <a:t>2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53153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/>
              <a:t>Usikkerhet </a:t>
            </a:r>
            <a:r>
              <a:rPr lang="nb-NO" sz="3200" dirty="0" err="1"/>
              <a:t>pga</a:t>
            </a:r>
            <a:r>
              <a:rPr lang="nb-NO" sz="3200" dirty="0"/>
              <a:t> temperatur:</a:t>
            </a:r>
          </a:p>
        </p:txBody>
      </p:sp>
      <p:sp>
        <p:nvSpPr>
          <p:cNvPr id="35" name="Høyre klammeparentes 34"/>
          <p:cNvSpPr/>
          <p:nvPr/>
        </p:nvSpPr>
        <p:spPr>
          <a:xfrm rot="5400000">
            <a:off x="4445410" y="1566895"/>
            <a:ext cx="345329" cy="696074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ktangel 37"/>
              <p:cNvSpPr/>
              <p:nvPr/>
            </p:nvSpPr>
            <p:spPr>
              <a:xfrm>
                <a:off x="3949123" y="2192176"/>
                <a:ext cx="1156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nb-NO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nb-NO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b-NO" dirty="0"/>
                  <a:t>)</a:t>
                </a:r>
              </a:p>
            </p:txBody>
          </p:sp>
        </mc:Choice>
        <mc:Fallback xmlns="">
          <p:sp>
            <p:nvSpPr>
              <p:cNvPr id="38" name="Rektange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123" y="2192176"/>
                <a:ext cx="1156855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r="-3684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ktangel 38"/>
              <p:cNvSpPr/>
              <p:nvPr/>
            </p:nvSpPr>
            <p:spPr>
              <a:xfrm>
                <a:off x="5324391" y="2164904"/>
                <a:ext cx="13000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dirty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nb-NO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𝛿𝛼</m:t>
                    </m:r>
                    <m:r>
                      <a:rPr lang="nb-NO">
                        <a:latin typeface="Cambria Math" panose="02040503050406030204" pitchFamily="18" charset="0"/>
                      </a:rPr>
                      <m:t> ∆</m:t>
                    </m:r>
                    <m:acc>
                      <m:accPr>
                        <m:chr m:val="̅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nb-NO" dirty="0"/>
                  <a:t>)</a:t>
                </a:r>
              </a:p>
            </p:txBody>
          </p:sp>
        </mc:Choice>
        <mc:Fallback xmlns="">
          <p:sp>
            <p:nvSpPr>
              <p:cNvPr id="39" name="Rektange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91" y="2164904"/>
                <a:ext cx="130003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15421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Ellipse 52"/>
          <p:cNvSpPr/>
          <p:nvPr/>
        </p:nvSpPr>
        <p:spPr>
          <a:xfrm>
            <a:off x="8551683" y="5785031"/>
            <a:ext cx="1278294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" name="Gruppe 6"/>
          <p:cNvGrpSpPr/>
          <p:nvPr/>
        </p:nvGrpSpPr>
        <p:grpSpPr>
          <a:xfrm>
            <a:off x="2160613" y="2609715"/>
            <a:ext cx="2732478" cy="1113055"/>
            <a:chOff x="2160613" y="2609715"/>
            <a:chExt cx="2732478" cy="1113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ktangel 42"/>
                <p:cNvSpPr/>
                <p:nvPr/>
              </p:nvSpPr>
              <p:spPr>
                <a:xfrm>
                  <a:off x="2180120" y="2609715"/>
                  <a:ext cx="12332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)=0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43" name="Rektangel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0120" y="2609715"/>
                  <a:ext cx="123328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ktangel 54"/>
                <p:cNvSpPr/>
                <p:nvPr/>
              </p:nvSpPr>
              <p:spPr>
                <a:xfrm>
                  <a:off x="2160613" y="3052587"/>
                  <a:ext cx="2732478" cy="6701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nb-NO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50 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𝑚𝐾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nb-NO" i="0">
                            <a:latin typeface="Cambria Math" panose="02040503050406030204" pitchFamily="18" charset="0"/>
                          </a:rPr>
                          <m:t>=29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𝑚𝐾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55" name="Rektangel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0613" y="3052587"/>
                  <a:ext cx="2732478" cy="67018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uppe 3"/>
          <p:cNvGrpSpPr/>
          <p:nvPr/>
        </p:nvGrpSpPr>
        <p:grpSpPr>
          <a:xfrm>
            <a:off x="5261636" y="2613872"/>
            <a:ext cx="2634696" cy="1117080"/>
            <a:chOff x="5261636" y="2613872"/>
            <a:chExt cx="2634696" cy="1117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ktangel 40"/>
                <p:cNvSpPr/>
                <p:nvPr/>
              </p:nvSpPr>
              <p:spPr>
                <a:xfrm>
                  <a:off x="5261636" y="2613872"/>
                  <a:ext cx="13495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 ∆</m:t>
                            </m:r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nb-NO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41" name="Rektangel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636" y="2613872"/>
                  <a:ext cx="134953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ktangel 55"/>
                <p:cNvSpPr/>
                <p:nvPr/>
              </p:nvSpPr>
              <p:spPr>
                <a:xfrm>
                  <a:off x="5261636" y="3060769"/>
                  <a:ext cx="2634696" cy="6701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nb-NO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0,5 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nb-NO" i="0">
                            <a:latin typeface="Cambria Math" panose="02040503050406030204" pitchFamily="18" charset="0"/>
                          </a:rPr>
                          <m:t>=0,29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56" name="Rektangel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636" y="3060769"/>
                  <a:ext cx="2634696" cy="67018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Rett linje 59"/>
          <p:cNvCxnSpPr/>
          <p:nvPr/>
        </p:nvCxnSpPr>
        <p:spPr>
          <a:xfrm>
            <a:off x="5069447" y="2248883"/>
            <a:ext cx="0" cy="41145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3534990" y="4454480"/>
            <a:ext cx="1278294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ktangel 35"/>
              <p:cNvSpPr/>
              <p:nvPr/>
            </p:nvSpPr>
            <p:spPr>
              <a:xfrm>
                <a:off x="991350" y="1408628"/>
                <a:ext cx="50710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nb-NO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𝛿𝛼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 ∆</m:t>
                      </m:r>
                      <m:acc>
                        <m:accPr>
                          <m:chr m:val="̅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6" name="Rektange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50" y="1408628"/>
                <a:ext cx="5071004" cy="369332"/>
              </a:xfrm>
              <a:prstGeom prst="rect">
                <a:avLst/>
              </a:prstGeom>
              <a:blipFill rotWithShape="0">
                <a:blip r:embed="rId19"/>
                <a:stretch>
                  <a:fillRect r="-457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øyre klammeparentes 41"/>
          <p:cNvSpPr/>
          <p:nvPr/>
        </p:nvSpPr>
        <p:spPr>
          <a:xfrm rot="5400000">
            <a:off x="5372945" y="1558314"/>
            <a:ext cx="345329" cy="696074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" name="Gruppe 16"/>
          <p:cNvGrpSpPr/>
          <p:nvPr/>
        </p:nvGrpSpPr>
        <p:grpSpPr>
          <a:xfrm>
            <a:off x="5344596" y="5183318"/>
            <a:ext cx="4330032" cy="967132"/>
            <a:chOff x="5344596" y="5183318"/>
            <a:chExt cx="4330032" cy="967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ktangel 22"/>
                <p:cNvSpPr/>
                <p:nvPr/>
              </p:nvSpPr>
              <p:spPr>
                <a:xfrm>
                  <a:off x="5344596" y="5183318"/>
                  <a:ext cx="12082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𝛿𝛼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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23" name="Rektange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596" y="5183318"/>
                  <a:ext cx="1208215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ktangel 25"/>
                <p:cNvSpPr/>
                <p:nvPr/>
              </p:nvSpPr>
              <p:spPr>
                <a:xfrm>
                  <a:off x="5344596" y="5781118"/>
                  <a:ext cx="43300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𝛿𝛼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 ∆</m:t>
                            </m:r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𝛿𝛼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=0,21 µ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26" name="Rektange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596" y="5781118"/>
                  <a:ext cx="4330032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pe 13"/>
          <p:cNvGrpSpPr/>
          <p:nvPr/>
        </p:nvGrpSpPr>
        <p:grpSpPr>
          <a:xfrm>
            <a:off x="442619" y="5113316"/>
            <a:ext cx="10343569" cy="1037134"/>
            <a:chOff x="442619" y="5113316"/>
            <a:chExt cx="10343569" cy="1037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ktangel 18"/>
                <p:cNvSpPr/>
                <p:nvPr/>
              </p:nvSpPr>
              <p:spPr>
                <a:xfrm>
                  <a:off x="480345" y="5183318"/>
                  <a:ext cx="1074140" cy="369332"/>
                </a:xfrm>
                <a:prstGeom prst="rect">
                  <a:avLst/>
                </a:prstGeom>
                <a:solidFill>
                  <a:srgbClr val="FF0000">
                    <a:alpha val="24000"/>
                  </a:srgbClr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≠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nb-NO" dirty="0"/>
                    <a:t>:</a:t>
                  </a:r>
                </a:p>
              </p:txBody>
            </p:sp>
          </mc:Choice>
          <mc:Fallback xmlns="">
            <p:sp>
              <p:nvSpPr>
                <p:cNvPr id="19" name="Rektange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45" y="5183318"/>
                  <a:ext cx="1074140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8197" r="-4545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ktangel 46"/>
                <p:cNvSpPr/>
                <p:nvPr/>
              </p:nvSpPr>
              <p:spPr>
                <a:xfrm>
                  <a:off x="442619" y="5781118"/>
                  <a:ext cx="41944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nb-NO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nb-NO" i="0">
                            <a:latin typeface="Cambria Math" panose="02040503050406030204" pitchFamily="18" charset="0"/>
                          </a:rPr>
                          <m:t>=0,023 µ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47" name="Rektange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619" y="5781118"/>
                  <a:ext cx="4194482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Rett linje 49"/>
            <p:cNvCxnSpPr/>
            <p:nvPr/>
          </p:nvCxnSpPr>
          <p:spPr>
            <a:xfrm>
              <a:off x="452358" y="5113316"/>
              <a:ext cx="103338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e 14"/>
          <p:cNvGrpSpPr/>
          <p:nvPr/>
        </p:nvGrpSpPr>
        <p:grpSpPr>
          <a:xfrm>
            <a:off x="5344596" y="3865822"/>
            <a:ext cx="3235886" cy="958249"/>
            <a:chOff x="5344596" y="3865822"/>
            <a:chExt cx="3235886" cy="958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ktangel 39"/>
                <p:cNvSpPr/>
                <p:nvPr/>
              </p:nvSpPr>
              <p:spPr>
                <a:xfrm>
                  <a:off x="5344596" y="4454739"/>
                  <a:ext cx="32358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𝛿𝛼</m:t>
                            </m:r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 ∆</m:t>
                            </m:r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nb-NO" i="0">
                            <a:latin typeface="Cambria Math" panose="02040503050406030204" pitchFamily="18" charset="0"/>
                          </a:rPr>
                          <m:t>=0,024 µ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40" name="Rektange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596" y="4454739"/>
                  <a:ext cx="3235886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ktangel 19"/>
                <p:cNvSpPr/>
                <p:nvPr/>
              </p:nvSpPr>
              <p:spPr>
                <a:xfrm>
                  <a:off x="5344596" y="3865822"/>
                  <a:ext cx="12811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𝛿𝛼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)=0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20" name="Rektange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596" y="3865822"/>
                  <a:ext cx="1281120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pe 12"/>
          <p:cNvGrpSpPr/>
          <p:nvPr/>
        </p:nvGrpSpPr>
        <p:grpSpPr>
          <a:xfrm>
            <a:off x="446133" y="3791466"/>
            <a:ext cx="10333830" cy="1032605"/>
            <a:chOff x="446133" y="3791466"/>
            <a:chExt cx="10333830" cy="1032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ktangel 33"/>
                <p:cNvSpPr/>
                <p:nvPr/>
              </p:nvSpPr>
              <p:spPr>
                <a:xfrm>
                  <a:off x="446773" y="4454739"/>
                  <a:ext cx="43483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nb-NO" i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nb-NO" i="0">
                            <a:latin typeface="Cambria Math" panose="02040503050406030204" pitchFamily="18" charset="0"/>
                          </a:rPr>
                          <m:t>=0,033 µ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34" name="Rektange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3" y="4454739"/>
                  <a:ext cx="4348370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Rett linje 64"/>
            <p:cNvCxnSpPr/>
            <p:nvPr/>
          </p:nvCxnSpPr>
          <p:spPr>
            <a:xfrm>
              <a:off x="446133" y="3791466"/>
              <a:ext cx="103338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ktangel 2"/>
                <p:cNvSpPr/>
                <p:nvPr/>
              </p:nvSpPr>
              <p:spPr>
                <a:xfrm>
                  <a:off x="480345" y="3860444"/>
                  <a:ext cx="1876539" cy="3693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å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3" name="Rektange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45" y="3860444"/>
                  <a:ext cx="1876539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kstSylinder 4"/>
          <p:cNvSpPr txBox="1"/>
          <p:nvPr/>
        </p:nvSpPr>
        <p:spPr>
          <a:xfrm>
            <a:off x="5411754" y="6194252"/>
            <a:ext cx="6402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Å bruke forskjellig materiale i bitene i komparatoren medfører stor</a:t>
            </a:r>
            <a:br>
              <a:rPr lang="nb-NO" dirty="0">
                <a:solidFill>
                  <a:srgbClr val="FF0000"/>
                </a:solidFill>
              </a:rPr>
            </a:br>
            <a:r>
              <a:rPr lang="nb-NO" dirty="0">
                <a:solidFill>
                  <a:srgbClr val="FF0000"/>
                </a:solidFill>
              </a:rPr>
              <a:t>usikkerhet i lengdemålingen </a:t>
            </a:r>
            <a:r>
              <a:rPr lang="nb-NO" dirty="0" err="1">
                <a:solidFill>
                  <a:srgbClr val="FF0000"/>
                </a:solidFill>
              </a:rPr>
              <a:t>pga</a:t>
            </a:r>
            <a:r>
              <a:rPr lang="nb-NO" dirty="0">
                <a:solidFill>
                  <a:srgbClr val="FF0000"/>
                </a:solidFill>
              </a:rPr>
              <a:t> denne usikkerhetskomponenten!</a:t>
            </a:r>
          </a:p>
        </p:txBody>
      </p:sp>
      <p:graphicFrame>
        <p:nvGraphicFramePr>
          <p:cNvPr id="33" name="Tabell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45751"/>
              </p:ext>
            </p:extLst>
          </p:nvPr>
        </p:nvGraphicFramePr>
        <p:xfrm>
          <a:off x="7630005" y="411947"/>
          <a:ext cx="4089245" cy="113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466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Toleranser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638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L = 50 mm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0,80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66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L = 100 mm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0,14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0,30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0,60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1,20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2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41190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/>
              <a:t>Målekapabilitet for passbiter med like </a:t>
            </a:r>
            <a:r>
              <a:rPr lang="nb-NO" sz="3200" dirty="0">
                <a:latin typeface="Symbol" panose="05050102010706020507" pitchFamily="18" charset="2"/>
              </a:rPr>
              <a:t>a</a:t>
            </a:r>
            <a:r>
              <a:rPr lang="nb-NO" sz="3200" dirty="0"/>
              <a:t> eller forskjellig </a:t>
            </a:r>
            <a:r>
              <a:rPr lang="nb-NO" sz="3200" dirty="0">
                <a:latin typeface="Symbol" panose="05050102010706020507" pitchFamily="18" charset="2"/>
              </a:rPr>
              <a:t>a </a:t>
            </a:r>
            <a:r>
              <a:rPr lang="nb-NO" sz="3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ktangel 2"/>
              <p:cNvSpPr/>
              <p:nvPr/>
            </p:nvSpPr>
            <p:spPr>
              <a:xfrm>
                <a:off x="5066733" y="3592607"/>
                <a:ext cx="1927899" cy="667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𝑇𝑜𝑙𝑒𝑟𝑎𝑛𝑠𝑒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nb-NO" i="0">
                                  <a:latin typeface="Cambria Math" panose="02040503050406030204" pitchFamily="18" charset="0"/>
                                </a:rPr>
                                <m:t>(95%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Rektange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33" y="3592607"/>
                <a:ext cx="1927899" cy="6674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28" y="1174073"/>
            <a:ext cx="4580803" cy="275224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28" y="3926313"/>
            <a:ext cx="4580803" cy="275224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584" y="1174073"/>
            <a:ext cx="4580803" cy="275224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3584" y="1174072"/>
            <a:ext cx="4580803" cy="2752245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3584" y="3926313"/>
            <a:ext cx="4580803" cy="27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Sylinder 22"/>
          <p:cNvSpPr txBox="1"/>
          <p:nvPr/>
        </p:nvSpPr>
        <p:spPr>
          <a:xfrm>
            <a:off x="259377" y="3693383"/>
            <a:ext cx="6793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ym typeface="Symbol" panose="05050102010706020507" pitchFamily="18" charset="2"/>
              </a:rPr>
              <a:t></a:t>
            </a:r>
            <a:r>
              <a:rPr lang="nb-NO" dirty="0"/>
              <a:t>V = V</a:t>
            </a:r>
            <a:r>
              <a:rPr lang="nb-NO" baseline="-25000" dirty="0"/>
              <a:t>+</a:t>
            </a:r>
            <a:r>
              <a:rPr lang="nb-NO" dirty="0"/>
              <a:t> - V</a:t>
            </a:r>
            <a:r>
              <a:rPr lang="nb-NO" baseline="-25000" dirty="0"/>
              <a:t>-</a:t>
            </a:r>
            <a:r>
              <a:rPr lang="nb-NO" dirty="0"/>
              <a:t>  </a:t>
            </a:r>
          </a:p>
          <a:p>
            <a:r>
              <a:rPr lang="nb-NO" dirty="0"/>
              <a:t>        =     (V</a:t>
            </a:r>
            <a:r>
              <a:rPr lang="nb-NO" baseline="-25000" dirty="0"/>
              <a:t>+</a:t>
            </a:r>
            <a:r>
              <a:rPr lang="nb-NO" dirty="0"/>
              <a:t> - V</a:t>
            </a:r>
            <a:r>
              <a:rPr lang="nb-NO" baseline="-25000" dirty="0"/>
              <a:t>21</a:t>
            </a:r>
            <a:r>
              <a:rPr lang="nb-NO" dirty="0"/>
              <a:t>)        +      (V</a:t>
            </a:r>
            <a:r>
              <a:rPr lang="nb-NO" baseline="-25000" dirty="0"/>
              <a:t>21</a:t>
            </a:r>
            <a:r>
              <a:rPr lang="nb-NO" dirty="0"/>
              <a:t> – V</a:t>
            </a:r>
            <a:r>
              <a:rPr lang="nb-NO" baseline="-25000" dirty="0"/>
              <a:t>1</a:t>
            </a:r>
            <a:r>
              <a:rPr lang="nb-NO" dirty="0"/>
              <a:t>)       +      (V</a:t>
            </a:r>
            <a:r>
              <a:rPr lang="nb-NO" baseline="-25000" dirty="0"/>
              <a:t>1</a:t>
            </a:r>
            <a:r>
              <a:rPr lang="nb-NO" dirty="0"/>
              <a:t> - V</a:t>
            </a:r>
            <a:r>
              <a:rPr lang="nb-NO" baseline="-25000" dirty="0"/>
              <a:t>22</a:t>
            </a:r>
            <a:r>
              <a:rPr lang="nb-NO" dirty="0"/>
              <a:t>)       +     (V</a:t>
            </a:r>
            <a:r>
              <a:rPr lang="nb-NO" baseline="-25000" dirty="0"/>
              <a:t>22</a:t>
            </a:r>
            <a:r>
              <a:rPr lang="nb-NO" dirty="0"/>
              <a:t> - V</a:t>
            </a:r>
            <a:r>
              <a:rPr lang="nb-NO" baseline="-25000" dirty="0"/>
              <a:t>-</a:t>
            </a:r>
            <a:r>
              <a:rPr lang="nb-NO" dirty="0"/>
              <a:t>) </a:t>
            </a:r>
          </a:p>
          <a:p>
            <a:r>
              <a:rPr lang="nb-NO" dirty="0"/>
              <a:t>        =     </a:t>
            </a:r>
            <a:r>
              <a:rPr lang="nb-NO" dirty="0" err="1"/>
              <a:t>S</a:t>
            </a:r>
            <a:r>
              <a:rPr lang="nb-NO" baseline="-25000" dirty="0" err="1"/>
              <a:t>Cu</a:t>
            </a:r>
            <a:r>
              <a:rPr lang="nb-NO" dirty="0"/>
              <a:t>(T</a:t>
            </a:r>
            <a:r>
              <a:rPr lang="nb-NO" baseline="-25000" dirty="0"/>
              <a:t>+</a:t>
            </a:r>
            <a:r>
              <a:rPr lang="nb-NO" dirty="0"/>
              <a:t> - T</a:t>
            </a:r>
            <a:r>
              <a:rPr lang="nb-NO" baseline="-25000" dirty="0"/>
              <a:t>21</a:t>
            </a:r>
            <a:r>
              <a:rPr lang="nb-NO" dirty="0"/>
              <a:t>)    +    S</a:t>
            </a:r>
            <a:r>
              <a:rPr lang="nb-NO" baseline="-25000" dirty="0"/>
              <a:t>M1</a:t>
            </a:r>
            <a:r>
              <a:rPr lang="nb-NO" dirty="0"/>
              <a:t>(T</a:t>
            </a:r>
            <a:r>
              <a:rPr lang="nb-NO" baseline="-25000" dirty="0"/>
              <a:t>21</a:t>
            </a:r>
            <a:r>
              <a:rPr lang="nb-NO" dirty="0"/>
              <a:t> - T</a:t>
            </a:r>
            <a:r>
              <a:rPr lang="nb-NO" baseline="-25000" dirty="0"/>
              <a:t>1</a:t>
            </a:r>
            <a:r>
              <a:rPr lang="nb-NO" dirty="0"/>
              <a:t>)    +    S</a:t>
            </a:r>
            <a:r>
              <a:rPr lang="nb-NO" baseline="-25000" dirty="0"/>
              <a:t>M2</a:t>
            </a:r>
            <a:r>
              <a:rPr lang="nb-NO" dirty="0"/>
              <a:t>(T</a:t>
            </a:r>
            <a:r>
              <a:rPr lang="nb-NO" baseline="-25000" dirty="0"/>
              <a:t>1</a:t>
            </a:r>
            <a:r>
              <a:rPr lang="nb-NO" dirty="0"/>
              <a:t> - T</a:t>
            </a:r>
            <a:r>
              <a:rPr lang="nb-NO" baseline="-25000" dirty="0"/>
              <a:t>22</a:t>
            </a:r>
            <a:r>
              <a:rPr lang="nb-NO" dirty="0"/>
              <a:t>)    +    </a:t>
            </a:r>
            <a:r>
              <a:rPr lang="nb-NO" dirty="0" err="1"/>
              <a:t>S</a:t>
            </a:r>
            <a:r>
              <a:rPr lang="nb-NO" baseline="-25000" dirty="0" err="1"/>
              <a:t>Cu</a:t>
            </a:r>
            <a:r>
              <a:rPr lang="nb-NO" dirty="0"/>
              <a:t>(T</a:t>
            </a:r>
            <a:r>
              <a:rPr lang="nb-NO" baseline="-25000" dirty="0"/>
              <a:t>22</a:t>
            </a:r>
            <a:r>
              <a:rPr lang="nb-NO" dirty="0"/>
              <a:t> - T</a:t>
            </a:r>
            <a:r>
              <a:rPr lang="nb-NO" baseline="-25000" dirty="0"/>
              <a:t>-</a:t>
            </a:r>
            <a:r>
              <a:rPr lang="nb-NO" dirty="0"/>
              <a:t>)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725910" y="1510752"/>
            <a:ext cx="1988467" cy="1363727"/>
            <a:chOff x="1323072" y="1379473"/>
            <a:chExt cx="1988467" cy="1363727"/>
          </a:xfrm>
        </p:grpSpPr>
        <p:sp>
          <p:nvSpPr>
            <p:cNvPr id="16" name="Rektangel 15"/>
            <p:cNvSpPr/>
            <p:nvPr/>
          </p:nvSpPr>
          <p:spPr>
            <a:xfrm>
              <a:off x="2874569" y="1379473"/>
              <a:ext cx="436970" cy="13637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6" name="Rett linje 5"/>
            <p:cNvCxnSpPr/>
            <p:nvPr/>
          </p:nvCxnSpPr>
          <p:spPr>
            <a:xfrm flipV="1">
              <a:off x="1846880" y="1812616"/>
              <a:ext cx="380326" cy="23466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linje 7"/>
            <p:cNvCxnSpPr/>
            <p:nvPr/>
          </p:nvCxnSpPr>
          <p:spPr>
            <a:xfrm>
              <a:off x="2219114" y="1812616"/>
              <a:ext cx="841572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/>
            <p:cNvCxnSpPr/>
            <p:nvPr/>
          </p:nvCxnSpPr>
          <p:spPr>
            <a:xfrm>
              <a:off x="1846880" y="2047285"/>
              <a:ext cx="380326" cy="2346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/>
            <p:cNvCxnSpPr/>
            <p:nvPr/>
          </p:nvCxnSpPr>
          <p:spPr>
            <a:xfrm flipV="1">
              <a:off x="2227206" y="2273862"/>
              <a:ext cx="833480" cy="80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Sylinder 19"/>
            <p:cNvSpPr txBox="1"/>
            <p:nvPr/>
          </p:nvSpPr>
          <p:spPr>
            <a:xfrm>
              <a:off x="2837901" y="2319338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T</a:t>
              </a:r>
              <a:r>
                <a:rPr lang="nb-NO" sz="1600" baseline="-25000" dirty="0"/>
                <a:t>22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1323072" y="1862619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T</a:t>
              </a:r>
              <a:r>
                <a:rPr lang="nb-NO" sz="1600" baseline="-25000" dirty="0"/>
                <a:t>1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1837549" y="1994592"/>
              <a:ext cx="45719" cy="1078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TekstSylinder 25"/>
            <p:cNvSpPr txBox="1"/>
            <p:nvPr/>
          </p:nvSpPr>
          <p:spPr>
            <a:xfrm>
              <a:off x="1426375" y="1466941"/>
              <a:ext cx="11407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Materiale 1</a:t>
              </a:r>
            </a:p>
          </p:txBody>
        </p:sp>
        <p:sp>
          <p:nvSpPr>
            <p:cNvPr id="27" name="TekstSylinder 26"/>
            <p:cNvSpPr txBox="1"/>
            <p:nvPr/>
          </p:nvSpPr>
          <p:spPr>
            <a:xfrm>
              <a:off x="1423194" y="2278513"/>
              <a:ext cx="11407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Materiale 2</a:t>
              </a:r>
            </a:p>
          </p:txBody>
        </p:sp>
        <p:sp>
          <p:nvSpPr>
            <p:cNvPr id="28" name="Ellipse 27"/>
            <p:cNvSpPr/>
            <p:nvPr/>
          </p:nvSpPr>
          <p:spPr>
            <a:xfrm>
              <a:off x="3044406" y="1763538"/>
              <a:ext cx="45719" cy="1078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056845" y="2214523"/>
              <a:ext cx="45719" cy="1078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TekstSylinder 29"/>
            <p:cNvSpPr txBox="1"/>
            <p:nvPr/>
          </p:nvSpPr>
          <p:spPr>
            <a:xfrm>
              <a:off x="2839356" y="1379473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T</a:t>
              </a:r>
              <a:r>
                <a:rPr lang="nb-NO" sz="1600" baseline="-25000" dirty="0"/>
                <a:t>21</a:t>
              </a:r>
            </a:p>
          </p:txBody>
        </p:sp>
      </p:grpSp>
      <p:sp>
        <p:nvSpPr>
          <p:cNvPr id="32" name="TekstSylinder 31"/>
          <p:cNvSpPr txBox="1"/>
          <p:nvPr/>
        </p:nvSpPr>
        <p:spPr>
          <a:xfrm>
            <a:off x="2071012" y="3305889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V</a:t>
            </a:r>
            <a:r>
              <a:rPr lang="nb-NO" sz="1600" baseline="-25000" dirty="0"/>
              <a:t>21</a:t>
            </a:r>
            <a:r>
              <a:rPr lang="nb-NO" sz="1600" dirty="0"/>
              <a:t> </a:t>
            </a:r>
            <a:r>
              <a:rPr lang="nb-NO" sz="1600" dirty="0">
                <a:sym typeface="Symbol" panose="05050102010706020507" pitchFamily="18" charset="2"/>
              </a:rPr>
              <a:t></a:t>
            </a:r>
            <a:r>
              <a:rPr lang="nb-NO" sz="1600" dirty="0"/>
              <a:t> V</a:t>
            </a:r>
            <a:r>
              <a:rPr lang="nb-NO" sz="1600" baseline="-25000" dirty="0"/>
              <a:t>22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5347992" y="2982172"/>
            <a:ext cx="784189" cy="677167"/>
            <a:chOff x="4301007" y="479084"/>
            <a:chExt cx="784189" cy="677167"/>
          </a:xfrm>
        </p:grpSpPr>
        <p:sp>
          <p:nvSpPr>
            <p:cNvPr id="33" name="TekstSylinder 32"/>
            <p:cNvSpPr txBox="1"/>
            <p:nvPr/>
          </p:nvSpPr>
          <p:spPr>
            <a:xfrm>
              <a:off x="4301007" y="479084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T</a:t>
              </a:r>
              <a:r>
                <a:rPr lang="nb-NO" sz="1600" baseline="-25000" dirty="0"/>
                <a:t>+</a:t>
              </a:r>
              <a:r>
                <a:rPr lang="nb-NO" sz="1600" dirty="0"/>
                <a:t> = T</a:t>
              </a:r>
              <a:r>
                <a:rPr lang="nb-NO" sz="1600" baseline="-25000" dirty="0"/>
                <a:t>-</a:t>
              </a:r>
              <a:endParaRPr lang="nb-NO" sz="1600" dirty="0"/>
            </a:p>
          </p:txBody>
        </p:sp>
        <p:sp>
          <p:nvSpPr>
            <p:cNvPr id="34" name="TekstSylinder 33"/>
            <p:cNvSpPr txBox="1"/>
            <p:nvPr/>
          </p:nvSpPr>
          <p:spPr>
            <a:xfrm>
              <a:off x="4301007" y="817697"/>
              <a:ext cx="784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V</a:t>
              </a:r>
              <a:r>
                <a:rPr lang="nb-NO" sz="1600" baseline="-25000" dirty="0"/>
                <a:t>+</a:t>
              </a:r>
              <a:r>
                <a:rPr lang="nb-NO" sz="1600" dirty="0"/>
                <a:t> </a:t>
              </a:r>
              <a:r>
                <a:rPr lang="nb-NO" sz="1600" dirty="0">
                  <a:sym typeface="Symbol" panose="05050102010706020507" pitchFamily="18" charset="2"/>
                </a:rPr>
                <a:t></a:t>
              </a:r>
              <a:r>
                <a:rPr lang="nb-NO" sz="1600" dirty="0"/>
                <a:t> V</a:t>
              </a:r>
              <a:r>
                <a:rPr lang="nb-NO" sz="1600" baseline="-25000" dirty="0"/>
                <a:t>-</a:t>
              </a:r>
              <a:endParaRPr lang="nb-NO" sz="1600" dirty="0"/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1037364" y="2975368"/>
            <a:ext cx="1904553" cy="346607"/>
            <a:chOff x="1630334" y="485414"/>
            <a:chExt cx="1904553" cy="346607"/>
          </a:xfrm>
        </p:grpSpPr>
        <p:sp>
          <p:nvSpPr>
            <p:cNvPr id="31" name="TekstSylinder 30"/>
            <p:cNvSpPr txBox="1"/>
            <p:nvPr/>
          </p:nvSpPr>
          <p:spPr>
            <a:xfrm>
              <a:off x="2680166" y="485414"/>
              <a:ext cx="854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T</a:t>
              </a:r>
              <a:r>
                <a:rPr lang="nb-NO" sz="1600" baseline="-25000" dirty="0"/>
                <a:t>21</a:t>
              </a:r>
              <a:r>
                <a:rPr lang="nb-NO" sz="1600" dirty="0"/>
                <a:t> = T</a:t>
              </a:r>
              <a:r>
                <a:rPr lang="nb-NO" sz="1600" baseline="-25000" dirty="0"/>
                <a:t>22</a:t>
              </a:r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630334" y="493467"/>
              <a:ext cx="7264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T</a:t>
              </a:r>
              <a:r>
                <a:rPr lang="nb-NO" sz="1600" baseline="-25000" dirty="0"/>
                <a:t>1</a:t>
              </a:r>
              <a:r>
                <a:rPr lang="nb-NO" sz="1600" dirty="0"/>
                <a:t> </a:t>
              </a:r>
              <a:r>
                <a:rPr lang="nb-NO" sz="1600" dirty="0">
                  <a:sym typeface="Symbol" panose="05050102010706020507" pitchFamily="18" charset="2"/>
                </a:rPr>
                <a:t></a:t>
              </a:r>
              <a:r>
                <a:rPr lang="nb-NO" sz="1600" dirty="0"/>
                <a:t> T</a:t>
              </a:r>
              <a:r>
                <a:rPr lang="nb-NO" sz="1600" baseline="-25000" dirty="0"/>
                <a:t>2</a:t>
              </a:r>
              <a:endParaRPr lang="nb-NO" sz="1600" dirty="0"/>
            </a:p>
          </p:txBody>
        </p:sp>
      </p:grpSp>
      <p:sp>
        <p:nvSpPr>
          <p:cNvPr id="36" name="TekstSylinder 35"/>
          <p:cNvSpPr txBox="1"/>
          <p:nvPr/>
        </p:nvSpPr>
        <p:spPr>
          <a:xfrm>
            <a:off x="274582" y="4988537"/>
            <a:ext cx="220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        =     </a:t>
            </a:r>
            <a:r>
              <a:rPr lang="nb-NO" dirty="0" err="1"/>
              <a:t>E</a:t>
            </a:r>
            <a:r>
              <a:rPr lang="nb-NO" baseline="-25000" dirty="0" err="1"/>
              <a:t>Type</a:t>
            </a:r>
            <a:r>
              <a:rPr lang="nb-NO" baseline="-25000" dirty="0"/>
              <a:t> T</a:t>
            </a:r>
            <a:r>
              <a:rPr lang="nb-NO" dirty="0"/>
              <a:t>(T</a:t>
            </a:r>
            <a:r>
              <a:rPr lang="nb-NO" baseline="-25000" dirty="0"/>
              <a:t>2</a:t>
            </a:r>
            <a:r>
              <a:rPr lang="nb-NO" dirty="0"/>
              <a:t> - T</a:t>
            </a:r>
            <a:r>
              <a:rPr lang="nb-NO" baseline="-25000" dirty="0"/>
              <a:t>1</a:t>
            </a:r>
            <a:r>
              <a:rPr lang="nb-NO" dirty="0"/>
              <a:t>)</a:t>
            </a:r>
          </a:p>
        </p:txBody>
      </p:sp>
      <p:sp>
        <p:nvSpPr>
          <p:cNvPr id="43" name="Tittel 42"/>
          <p:cNvSpPr>
            <a:spLocks noGrp="1"/>
          </p:cNvSpPr>
          <p:nvPr>
            <p:ph type="title"/>
          </p:nvPr>
        </p:nvSpPr>
        <p:spPr>
          <a:xfrm>
            <a:off x="902748" y="171481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 err="1"/>
              <a:t>Termoelement</a:t>
            </a:r>
            <a:r>
              <a:rPr lang="nb-NO" sz="3200" dirty="0"/>
              <a:t>, klassisk konfigurasjon</a:t>
            </a:r>
          </a:p>
        </p:txBody>
      </p:sp>
      <p:grpSp>
        <p:nvGrpSpPr>
          <p:cNvPr id="54" name="Gruppe 53"/>
          <p:cNvGrpSpPr/>
          <p:nvPr/>
        </p:nvGrpSpPr>
        <p:grpSpPr>
          <a:xfrm>
            <a:off x="2464162" y="1611626"/>
            <a:ext cx="3813835" cy="1262853"/>
            <a:chOff x="3061324" y="1555640"/>
            <a:chExt cx="3813835" cy="1262853"/>
          </a:xfrm>
        </p:grpSpPr>
        <p:grpSp>
          <p:nvGrpSpPr>
            <p:cNvPr id="2" name="Gruppe 1"/>
            <p:cNvGrpSpPr/>
            <p:nvPr/>
          </p:nvGrpSpPr>
          <p:grpSpPr>
            <a:xfrm>
              <a:off x="4227366" y="1555640"/>
              <a:ext cx="2647793" cy="1262853"/>
              <a:chOff x="2441595" y="1480347"/>
              <a:chExt cx="2647793" cy="1262853"/>
            </a:xfrm>
          </p:grpSpPr>
          <p:sp>
            <p:nvSpPr>
              <p:cNvPr id="17" name="Rektangel 16"/>
              <p:cNvSpPr/>
              <p:nvPr/>
            </p:nvSpPr>
            <p:spPr>
              <a:xfrm>
                <a:off x="4105298" y="1480347"/>
                <a:ext cx="984090" cy="12628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" name="TekstSylinder 17"/>
              <p:cNvSpPr txBox="1"/>
              <p:nvPr/>
            </p:nvSpPr>
            <p:spPr>
              <a:xfrm>
                <a:off x="4219626" y="1634591"/>
                <a:ext cx="3690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/>
                  <a:t>V</a:t>
                </a:r>
                <a:r>
                  <a:rPr lang="nb-NO" sz="1600" baseline="-25000" dirty="0"/>
                  <a:t>+</a:t>
                </a:r>
                <a:endParaRPr lang="nb-NO" sz="1600" dirty="0"/>
              </a:p>
            </p:txBody>
          </p:sp>
          <p:sp>
            <p:nvSpPr>
              <p:cNvPr id="19" name="TekstSylinder 18"/>
              <p:cNvSpPr txBox="1"/>
              <p:nvPr/>
            </p:nvSpPr>
            <p:spPr>
              <a:xfrm>
                <a:off x="4241145" y="2079756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/>
                  <a:t>V</a:t>
                </a:r>
                <a:r>
                  <a:rPr lang="nb-NO" sz="1600" baseline="-25000" dirty="0"/>
                  <a:t>-</a:t>
                </a:r>
                <a:endParaRPr lang="nb-NO" sz="1600" dirty="0"/>
              </a:p>
            </p:txBody>
          </p:sp>
          <p:sp>
            <p:nvSpPr>
              <p:cNvPr id="24" name="TekstSylinder 23"/>
              <p:cNvSpPr txBox="1"/>
              <p:nvPr/>
            </p:nvSpPr>
            <p:spPr>
              <a:xfrm>
                <a:off x="2451135" y="1480347"/>
                <a:ext cx="7922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 err="1"/>
                  <a:t>Copper</a:t>
                </a:r>
                <a:endParaRPr lang="nb-NO" sz="1600" dirty="0"/>
              </a:p>
            </p:txBody>
          </p:sp>
          <p:sp>
            <p:nvSpPr>
              <p:cNvPr id="25" name="TekstSylinder 24"/>
              <p:cNvSpPr txBox="1"/>
              <p:nvPr/>
            </p:nvSpPr>
            <p:spPr>
              <a:xfrm>
                <a:off x="2441595" y="1933525"/>
                <a:ext cx="7922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 err="1"/>
                  <a:t>Copper</a:t>
                </a:r>
                <a:endParaRPr lang="nb-NO" sz="1600" dirty="0"/>
              </a:p>
            </p:txBody>
          </p:sp>
        </p:grpSp>
        <p:cxnSp>
          <p:nvCxnSpPr>
            <p:cNvPr id="52" name="Rett linje 51"/>
            <p:cNvCxnSpPr/>
            <p:nvPr/>
          </p:nvCxnSpPr>
          <p:spPr>
            <a:xfrm>
              <a:off x="3070290" y="1893356"/>
              <a:ext cx="29539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/>
            <p:cNvCxnSpPr/>
            <p:nvPr/>
          </p:nvCxnSpPr>
          <p:spPr>
            <a:xfrm>
              <a:off x="3061324" y="2346970"/>
              <a:ext cx="29539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" descr="https://upload.wikimedia.org/wikipedia/commons/thumb/f/f8/Low_temperature_thermocouples_reference_functions.svg/270px-Low_temperature_thermocouples_reference_funct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29" y="472905"/>
            <a:ext cx="3811238" cy="38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1420724" y="4301477"/>
            <a:ext cx="5547082" cy="253265"/>
            <a:chOff x="2475088" y="5029164"/>
            <a:chExt cx="5547082" cy="253265"/>
          </a:xfrm>
        </p:grpSpPr>
        <p:cxnSp>
          <p:nvCxnSpPr>
            <p:cNvPr id="11" name="Rett linje 10"/>
            <p:cNvCxnSpPr/>
            <p:nvPr/>
          </p:nvCxnSpPr>
          <p:spPr>
            <a:xfrm>
              <a:off x="2475088" y="5044984"/>
              <a:ext cx="329623" cy="237445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7692547" y="5029164"/>
              <a:ext cx="329623" cy="237445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/>
          <p:cNvGrpSpPr/>
          <p:nvPr/>
        </p:nvGrpSpPr>
        <p:grpSpPr>
          <a:xfrm>
            <a:off x="1815173" y="4310803"/>
            <a:ext cx="4749226" cy="253265"/>
            <a:chOff x="2475088" y="5029164"/>
            <a:chExt cx="4749226" cy="253265"/>
          </a:xfrm>
        </p:grpSpPr>
        <p:cxnSp>
          <p:nvCxnSpPr>
            <p:cNvPr id="46" name="Rett linje 45"/>
            <p:cNvCxnSpPr/>
            <p:nvPr/>
          </p:nvCxnSpPr>
          <p:spPr>
            <a:xfrm>
              <a:off x="2475088" y="5044984"/>
              <a:ext cx="329623" cy="237445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tt linje 46"/>
            <p:cNvCxnSpPr/>
            <p:nvPr/>
          </p:nvCxnSpPr>
          <p:spPr>
            <a:xfrm>
              <a:off x="6894691" y="5029164"/>
              <a:ext cx="329623" cy="237445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kstSylinder 47"/>
          <p:cNvSpPr txBox="1"/>
          <p:nvPr/>
        </p:nvSpPr>
        <p:spPr>
          <a:xfrm>
            <a:off x="695694" y="4599036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=     S</a:t>
            </a:r>
            <a:r>
              <a:rPr lang="nb-NO" baseline="-25000" dirty="0"/>
              <a:t>M1</a:t>
            </a:r>
            <a:r>
              <a:rPr lang="nb-NO" dirty="0"/>
              <a:t>(T</a:t>
            </a:r>
            <a:r>
              <a:rPr lang="nb-NO" baseline="-25000" dirty="0"/>
              <a:t>2</a:t>
            </a:r>
            <a:r>
              <a:rPr lang="nb-NO" dirty="0"/>
              <a:t> - T</a:t>
            </a:r>
            <a:r>
              <a:rPr lang="nb-NO" baseline="-25000" dirty="0"/>
              <a:t>1</a:t>
            </a:r>
            <a:r>
              <a:rPr lang="nb-NO" dirty="0"/>
              <a:t>)   –   S</a:t>
            </a:r>
            <a:r>
              <a:rPr lang="nb-NO" baseline="-25000" dirty="0"/>
              <a:t>M2</a:t>
            </a:r>
            <a:r>
              <a:rPr lang="nb-NO" dirty="0"/>
              <a:t>(T</a:t>
            </a:r>
            <a:r>
              <a:rPr lang="nb-NO" baseline="-25000" dirty="0"/>
              <a:t>2</a:t>
            </a:r>
            <a:r>
              <a:rPr lang="nb-NO" dirty="0"/>
              <a:t> - T</a:t>
            </a:r>
            <a:r>
              <a:rPr lang="nb-NO" baseline="-25000" dirty="0"/>
              <a:t>1</a:t>
            </a:r>
            <a:r>
              <a:rPr lang="nb-NO" dirty="0"/>
              <a:t>)</a:t>
            </a:r>
          </a:p>
        </p:txBody>
      </p:sp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18826"/>
              </p:ext>
            </p:extLst>
          </p:nvPr>
        </p:nvGraphicFramePr>
        <p:xfrm>
          <a:off x="8206914" y="4284144"/>
          <a:ext cx="34097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err="1"/>
                        <a:t>Seebeck</a:t>
                      </a:r>
                      <a:r>
                        <a:rPr lang="nb-NO" sz="1400" dirty="0"/>
                        <a:t> </a:t>
                      </a:r>
                      <a:r>
                        <a:rPr lang="nb-NO" sz="1400" dirty="0" err="1"/>
                        <a:t>coefficient</a:t>
                      </a:r>
                      <a:r>
                        <a:rPr lang="nb-NO" sz="1400" dirty="0"/>
                        <a:t>, µV/K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/>
                        <a:t>Constantan</a:t>
                      </a:r>
                      <a:r>
                        <a:rPr lang="nb-NO" sz="14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-35 µV/K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/>
                        <a:t>Copper</a:t>
                      </a:r>
                      <a:r>
                        <a:rPr lang="nb-NO" sz="14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+6,5 µV/K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kstSylinder 14"/>
          <p:cNvSpPr txBox="1"/>
          <p:nvPr/>
        </p:nvSpPr>
        <p:spPr>
          <a:xfrm>
            <a:off x="154517" y="5405027"/>
            <a:ext cx="71643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“The underlying solid-state physics is rather complicated but the phenomenon </a:t>
            </a:r>
            <a:br>
              <a:rPr lang="en-US" sz="1600" dirty="0"/>
            </a:br>
            <a:r>
              <a:rPr lang="en-US" sz="1600" dirty="0"/>
              <a:t>is well understood. The magnitude and sign of the </a:t>
            </a:r>
            <a:r>
              <a:rPr lang="en-US" sz="1600" dirty="0" err="1"/>
              <a:t>Seebeck</a:t>
            </a:r>
            <a:r>
              <a:rPr lang="en-US" sz="1600" dirty="0"/>
              <a:t> coefficient are related</a:t>
            </a:r>
            <a:br>
              <a:rPr lang="en-US" sz="1600" dirty="0"/>
            </a:br>
            <a:r>
              <a:rPr lang="en-US" sz="1600" dirty="0"/>
              <a:t>to an asymmetry of the electron distribution around the Fermi level. For example, </a:t>
            </a:r>
            <a:br>
              <a:rPr lang="en-US" sz="1600" dirty="0"/>
            </a:br>
            <a:r>
              <a:rPr lang="en-US" sz="1600" dirty="0"/>
              <a:t>the theory explains not only the different signs for metals but also why the </a:t>
            </a:r>
            <a:r>
              <a:rPr lang="en-US" sz="1600" dirty="0" err="1"/>
              <a:t>Seebeck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coefficient is much larger in semiconductors than in metals.”</a:t>
            </a:r>
            <a:endParaRPr lang="nb-NO" sz="16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879329" y="5429228"/>
            <a:ext cx="418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I beregningene forutsettes homogent materiale </a:t>
            </a:r>
          </a:p>
          <a:p>
            <a:r>
              <a:rPr lang="nb-NO" sz="1600" dirty="0"/>
              <a:t>(samme S) langs hele lederen, og vi får: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ktangel 48"/>
              <p:cNvSpPr/>
              <p:nvPr/>
            </p:nvSpPr>
            <p:spPr>
              <a:xfrm>
                <a:off x="8002059" y="6036617"/>
                <a:ext cx="3253070" cy="501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>
                    <a:sym typeface="Symbol" panose="05050102010706020507" pitchFamily="18" charset="2"/>
                  </a:rPr>
                  <a:t>V =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nb-NO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𝑑𝑇</m:t>
                        </m:r>
                      </m:e>
                    </m:nary>
                    <m:r>
                      <a:rPr lang="nb-NO" i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nb-NO" i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49" name="Rektange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059" y="6036617"/>
                <a:ext cx="3253070" cy="501227"/>
              </a:xfrm>
              <a:prstGeom prst="rect">
                <a:avLst/>
              </a:prstGeom>
              <a:blipFill rotWithShape="0">
                <a:blip r:embed="rId3"/>
                <a:stretch>
                  <a:fillRect l="-1689" t="-98780" b="-1524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2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6" grpId="0" build="p"/>
      <p:bldP spid="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/>
        </p:nvGrpSpPr>
        <p:grpSpPr>
          <a:xfrm>
            <a:off x="301239" y="5385356"/>
            <a:ext cx="1275328" cy="1326165"/>
            <a:chOff x="319169" y="5385356"/>
            <a:chExt cx="1275328" cy="1326165"/>
          </a:xfrm>
        </p:grpSpPr>
        <p:pic>
          <p:nvPicPr>
            <p:cNvPr id="1034" name="Picture 10" descr="https://www.proffnorge.no/content/mma/products/01/170/17073/2292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69" y="5385356"/>
              <a:ext cx="1275328" cy="1326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kstSylinder 47"/>
            <p:cNvSpPr txBox="1"/>
            <p:nvPr/>
          </p:nvSpPr>
          <p:spPr>
            <a:xfrm>
              <a:off x="561063" y="6080085"/>
              <a:ext cx="66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Papir</a:t>
              </a:r>
            </a:p>
          </p:txBody>
        </p:sp>
      </p:grpSp>
      <p:grpSp>
        <p:nvGrpSpPr>
          <p:cNvPr id="30" name="Gruppe 29"/>
          <p:cNvGrpSpPr/>
          <p:nvPr/>
        </p:nvGrpSpPr>
        <p:grpSpPr>
          <a:xfrm>
            <a:off x="307103" y="4489220"/>
            <a:ext cx="1269145" cy="868362"/>
            <a:chOff x="307103" y="4489220"/>
            <a:chExt cx="1269145" cy="868362"/>
          </a:xfrm>
        </p:grpSpPr>
        <p:pic>
          <p:nvPicPr>
            <p:cNvPr id="1032" name="Picture 8" descr="http://www.proforma.com.tr/UrunResimleri/TKKLE/500x500/Starline-Tek-Kullanimlik-Lateks-Is-Eldiveni---Az-Pudrali-8399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03" y="4489220"/>
              <a:ext cx="1269145" cy="868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kstSylinder 46"/>
            <p:cNvSpPr txBox="1"/>
            <p:nvPr/>
          </p:nvSpPr>
          <p:spPr>
            <a:xfrm>
              <a:off x="488571" y="4719289"/>
              <a:ext cx="676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Latex</a:t>
              </a:r>
              <a:endParaRPr lang="nb-NO" dirty="0"/>
            </a:p>
          </p:txBody>
        </p:sp>
      </p:grpSp>
      <p:grpSp>
        <p:nvGrpSpPr>
          <p:cNvPr id="5" name="Gruppe 4"/>
          <p:cNvGrpSpPr/>
          <p:nvPr/>
        </p:nvGrpSpPr>
        <p:grpSpPr>
          <a:xfrm>
            <a:off x="302526" y="3232418"/>
            <a:ext cx="1870523" cy="1245769"/>
            <a:chOff x="302526" y="3232418"/>
            <a:chExt cx="1870523" cy="1245769"/>
          </a:xfrm>
        </p:grpSpPr>
        <p:pic>
          <p:nvPicPr>
            <p:cNvPr id="1038" name="Picture 14" descr="http://www.hudportalen.no/admin/public/getimage.ashx?Image=/Files/Images/Diagnoser/Atopisk%20eksem/atopisk%20eksem%20hjelpemidler.jpg&amp;Width=1100&amp;Compression=8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6" y="3232418"/>
              <a:ext cx="1870523" cy="1245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kstSylinder 1"/>
            <p:cNvSpPr txBox="1"/>
            <p:nvPr/>
          </p:nvSpPr>
          <p:spPr>
            <a:xfrm>
              <a:off x="508175" y="3740709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Bommull</a:t>
              </a:r>
              <a:endParaRPr lang="nb-NO" dirty="0"/>
            </a:p>
          </p:txBody>
        </p:sp>
      </p:grpSp>
      <p:pic>
        <p:nvPicPr>
          <p:cNvPr id="1028" name="Picture 4" descr="Bilderesultat for fingre, bild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5" b="8602"/>
          <a:stretch/>
        </p:blipFill>
        <p:spPr bwMode="auto">
          <a:xfrm>
            <a:off x="1037656" y="2313066"/>
            <a:ext cx="1264492" cy="9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ktangel 36"/>
          <p:cNvSpPr/>
          <p:nvPr/>
        </p:nvSpPr>
        <p:spPr>
          <a:xfrm>
            <a:off x="1893462" y="3555934"/>
            <a:ext cx="2631233" cy="126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/>
        </p:nvSpPr>
        <p:spPr>
          <a:xfrm>
            <a:off x="2270729" y="1918866"/>
            <a:ext cx="534074" cy="1635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/>
          </a:p>
        </p:txBody>
      </p:sp>
      <p:sp>
        <p:nvSpPr>
          <p:cNvPr id="6" name="Rektangel 5"/>
          <p:cNvSpPr/>
          <p:nvPr/>
        </p:nvSpPr>
        <p:spPr>
          <a:xfrm>
            <a:off x="3417573" y="3440168"/>
            <a:ext cx="920510" cy="115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624967" y="1918866"/>
            <a:ext cx="534074" cy="15213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/>
          </a:p>
        </p:txBody>
      </p:sp>
      <p:grpSp>
        <p:nvGrpSpPr>
          <p:cNvPr id="12" name="Gruppe 11"/>
          <p:cNvGrpSpPr/>
          <p:nvPr/>
        </p:nvGrpSpPr>
        <p:grpSpPr>
          <a:xfrm>
            <a:off x="2818432" y="1624499"/>
            <a:ext cx="786054" cy="1142998"/>
            <a:chOff x="3722384" y="2006082"/>
            <a:chExt cx="786054" cy="1142998"/>
          </a:xfrm>
        </p:grpSpPr>
        <p:sp>
          <p:nvSpPr>
            <p:cNvPr id="8" name="Ellipse 7"/>
            <p:cNvSpPr/>
            <p:nvPr/>
          </p:nvSpPr>
          <p:spPr>
            <a:xfrm>
              <a:off x="3722384" y="2535593"/>
              <a:ext cx="105692" cy="83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Ellipse 8"/>
            <p:cNvSpPr/>
            <p:nvPr/>
          </p:nvSpPr>
          <p:spPr>
            <a:xfrm>
              <a:off x="4402746" y="2535593"/>
              <a:ext cx="105692" cy="83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Bue 9"/>
            <p:cNvSpPr/>
            <p:nvPr/>
          </p:nvSpPr>
          <p:spPr>
            <a:xfrm>
              <a:off x="3791366" y="2006082"/>
              <a:ext cx="668667" cy="114299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Bue 10"/>
            <p:cNvSpPr/>
            <p:nvPr/>
          </p:nvSpPr>
          <p:spPr>
            <a:xfrm flipH="1">
              <a:off x="3759094" y="2006082"/>
              <a:ext cx="733209" cy="114299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" name="Bue 12"/>
          <p:cNvSpPr/>
          <p:nvPr/>
        </p:nvSpPr>
        <p:spPr>
          <a:xfrm>
            <a:off x="2190955" y="1593825"/>
            <a:ext cx="668667" cy="114299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Bue 13"/>
          <p:cNvSpPr/>
          <p:nvPr/>
        </p:nvSpPr>
        <p:spPr>
          <a:xfrm flipH="1">
            <a:off x="3556306" y="1603156"/>
            <a:ext cx="733209" cy="114299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Bue 14"/>
          <p:cNvSpPr/>
          <p:nvPr/>
        </p:nvSpPr>
        <p:spPr>
          <a:xfrm>
            <a:off x="3588576" y="1601795"/>
            <a:ext cx="668667" cy="114299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Bue 15"/>
          <p:cNvSpPr/>
          <p:nvPr/>
        </p:nvSpPr>
        <p:spPr>
          <a:xfrm flipH="1">
            <a:off x="2163306" y="1592464"/>
            <a:ext cx="733209" cy="114299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linje 17"/>
          <p:cNvCxnSpPr>
            <a:stCxn id="16" idx="2"/>
          </p:cNvCxnSpPr>
          <p:nvPr/>
        </p:nvCxnSpPr>
        <p:spPr>
          <a:xfrm>
            <a:off x="2163306" y="2163963"/>
            <a:ext cx="0" cy="2026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4257243" y="2111089"/>
            <a:ext cx="0" cy="2079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1594497" y="4716374"/>
            <a:ext cx="3144416" cy="873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2348730" y="471451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</a:t>
            </a:r>
            <a:r>
              <a:rPr lang="nb-NO" baseline="-25000" dirty="0"/>
              <a:t>+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2089429" y="47162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</a:t>
            </a:r>
            <a:r>
              <a:rPr lang="nb-NO" baseline="-25000" dirty="0"/>
              <a:t>-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5015945" y="1639707"/>
            <a:ext cx="3072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Elektrisk (og termisk) isolasjon </a:t>
            </a:r>
            <a:br>
              <a:rPr lang="nb-NO" dirty="0"/>
            </a:br>
            <a:r>
              <a:rPr lang="nb-NO" dirty="0"/>
              <a:t>mot et elektrisk ledende bord</a:t>
            </a:r>
          </a:p>
        </p:txBody>
      </p:sp>
      <p:cxnSp>
        <p:nvCxnSpPr>
          <p:cNvPr id="26" name="Rett pil 25"/>
          <p:cNvCxnSpPr>
            <a:stCxn id="24" idx="1"/>
          </p:cNvCxnSpPr>
          <p:nvPr/>
        </p:nvCxnSpPr>
        <p:spPr>
          <a:xfrm flipH="1">
            <a:off x="4289515" y="1962873"/>
            <a:ext cx="726430" cy="1477295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Sylinder 26"/>
          <p:cNvSpPr txBox="1"/>
          <p:nvPr/>
        </p:nvSpPr>
        <p:spPr>
          <a:xfrm>
            <a:off x="1824852" y="1320007"/>
            <a:ext cx="786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Kopper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3907196" y="1347742"/>
            <a:ext cx="1787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Kopper, Ø 0,25 mm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2664612" y="1042063"/>
            <a:ext cx="2141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Konstantan, Ø 0,25 mm</a:t>
            </a:r>
          </a:p>
        </p:txBody>
      </p:sp>
      <p:sp>
        <p:nvSpPr>
          <p:cNvPr id="32" name="TekstSylinder 31"/>
          <p:cNvSpPr txBox="1"/>
          <p:nvPr/>
        </p:nvSpPr>
        <p:spPr>
          <a:xfrm>
            <a:off x="4932769" y="2396792"/>
            <a:ext cx="49670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ym typeface="Symbol" panose="05050102010706020507" pitchFamily="18" charset="2"/>
              </a:rPr>
              <a:t></a:t>
            </a:r>
            <a:r>
              <a:rPr lang="nb-NO" dirty="0"/>
              <a:t>V = V</a:t>
            </a:r>
            <a:r>
              <a:rPr lang="nb-NO" baseline="-25000" dirty="0"/>
              <a:t>+</a:t>
            </a:r>
            <a:r>
              <a:rPr lang="nb-NO" dirty="0"/>
              <a:t> - V</a:t>
            </a:r>
            <a:r>
              <a:rPr lang="nb-NO" baseline="-25000" dirty="0"/>
              <a:t>-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/>
              <a:t>        =  (V</a:t>
            </a:r>
            <a:r>
              <a:rPr lang="nb-NO" baseline="-25000" dirty="0"/>
              <a:t>+</a:t>
            </a:r>
            <a:r>
              <a:rPr lang="nb-NO" dirty="0"/>
              <a:t> - </a:t>
            </a:r>
            <a:r>
              <a:rPr lang="nb-NO" dirty="0" err="1"/>
              <a:t>V</a:t>
            </a:r>
            <a:r>
              <a:rPr lang="nb-NO" baseline="-25000" dirty="0" err="1"/>
              <a:t>hm</a:t>
            </a:r>
            <a:r>
              <a:rPr lang="nb-NO" dirty="0"/>
              <a:t>)       +      (</a:t>
            </a:r>
            <a:r>
              <a:rPr lang="nb-NO" dirty="0" err="1"/>
              <a:t>V</a:t>
            </a:r>
            <a:r>
              <a:rPr lang="nb-NO" baseline="-25000" dirty="0" err="1"/>
              <a:t>hm</a:t>
            </a:r>
            <a:r>
              <a:rPr lang="nb-NO" dirty="0"/>
              <a:t> - V</a:t>
            </a:r>
            <a:r>
              <a:rPr lang="nb-NO" baseline="-25000" dirty="0"/>
              <a:t>s</a:t>
            </a:r>
            <a:r>
              <a:rPr lang="nb-NO" dirty="0"/>
              <a:t>)     +     (V</a:t>
            </a:r>
            <a:r>
              <a:rPr lang="nb-NO" baseline="-25000" dirty="0"/>
              <a:t>s</a:t>
            </a:r>
            <a:r>
              <a:rPr lang="nb-NO" dirty="0"/>
              <a:t> - V</a:t>
            </a:r>
            <a:r>
              <a:rPr lang="nb-NO" baseline="-25000" dirty="0"/>
              <a:t>-</a:t>
            </a:r>
            <a:r>
              <a:rPr lang="nb-NO" dirty="0"/>
              <a:t>)</a:t>
            </a:r>
          </a:p>
          <a:p>
            <a:endParaRPr lang="nb-NO" dirty="0"/>
          </a:p>
          <a:p>
            <a:r>
              <a:rPr lang="nb-NO" dirty="0"/>
              <a:t>        = </a:t>
            </a:r>
            <a:r>
              <a:rPr lang="nb-NO" dirty="0" err="1"/>
              <a:t>S</a:t>
            </a:r>
            <a:r>
              <a:rPr lang="nb-NO" baseline="-25000" dirty="0" err="1"/>
              <a:t>Cu</a:t>
            </a:r>
            <a:r>
              <a:rPr lang="nb-NO" dirty="0"/>
              <a:t>(T</a:t>
            </a:r>
            <a:r>
              <a:rPr lang="nb-NO" baseline="-25000" dirty="0"/>
              <a:t>+</a:t>
            </a:r>
            <a:r>
              <a:rPr lang="nb-NO" dirty="0"/>
              <a:t> - </a:t>
            </a:r>
            <a:r>
              <a:rPr lang="nb-NO" dirty="0" err="1"/>
              <a:t>T</a:t>
            </a:r>
            <a:r>
              <a:rPr lang="nb-NO" baseline="-25000" dirty="0" err="1"/>
              <a:t>hm</a:t>
            </a:r>
            <a:r>
              <a:rPr lang="nb-NO" dirty="0"/>
              <a:t>)    +    S</a:t>
            </a:r>
            <a:r>
              <a:rPr lang="nb-NO" baseline="-25000" dirty="0"/>
              <a:t>C</a:t>
            </a:r>
            <a:r>
              <a:rPr lang="nb-NO" dirty="0"/>
              <a:t>(</a:t>
            </a:r>
            <a:r>
              <a:rPr lang="nb-NO" dirty="0" err="1"/>
              <a:t>T</a:t>
            </a:r>
            <a:r>
              <a:rPr lang="nb-NO" baseline="-25000" dirty="0" err="1"/>
              <a:t>hm</a:t>
            </a:r>
            <a:r>
              <a:rPr lang="nb-NO" dirty="0"/>
              <a:t> - </a:t>
            </a:r>
            <a:r>
              <a:rPr lang="nb-NO" dirty="0" err="1"/>
              <a:t>T</a:t>
            </a:r>
            <a:r>
              <a:rPr lang="nb-NO" baseline="-25000" dirty="0" err="1"/>
              <a:t>s</a:t>
            </a:r>
            <a:r>
              <a:rPr lang="nb-NO" dirty="0"/>
              <a:t>)    +    </a:t>
            </a:r>
            <a:r>
              <a:rPr lang="nb-NO" dirty="0" err="1"/>
              <a:t>S</a:t>
            </a:r>
            <a:r>
              <a:rPr lang="nb-NO" baseline="-25000" dirty="0" err="1"/>
              <a:t>Cu</a:t>
            </a:r>
            <a:r>
              <a:rPr lang="nb-NO" dirty="0"/>
              <a:t>(</a:t>
            </a:r>
            <a:r>
              <a:rPr lang="nb-NO" dirty="0" err="1"/>
              <a:t>T</a:t>
            </a:r>
            <a:r>
              <a:rPr lang="nb-NO" baseline="-25000" dirty="0" err="1"/>
              <a:t>s</a:t>
            </a:r>
            <a:r>
              <a:rPr lang="nb-NO" dirty="0"/>
              <a:t> - T</a:t>
            </a:r>
            <a:r>
              <a:rPr lang="nb-NO" baseline="-25000" dirty="0"/>
              <a:t>-</a:t>
            </a:r>
            <a:r>
              <a:rPr lang="nb-NO" dirty="0"/>
              <a:t>)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3315889" y="219095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V</a:t>
            </a:r>
            <a:r>
              <a:rPr lang="nb-NO" baseline="-25000" dirty="0" err="1"/>
              <a:t>hm</a:t>
            </a:r>
            <a:endParaRPr lang="nb-NO" baseline="-25000" dirty="0"/>
          </a:p>
        </p:txBody>
      </p:sp>
      <p:sp>
        <p:nvSpPr>
          <p:cNvPr id="34" name="TekstSylinder 33"/>
          <p:cNvSpPr txBox="1"/>
          <p:nvPr/>
        </p:nvSpPr>
        <p:spPr>
          <a:xfrm>
            <a:off x="2723949" y="2195634"/>
            <a:ext cx="3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</a:t>
            </a:r>
            <a:r>
              <a:rPr lang="nb-NO" baseline="-25000" dirty="0"/>
              <a:t>s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2397187" y="2009039"/>
            <a:ext cx="34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T</a:t>
            </a:r>
            <a:r>
              <a:rPr lang="nb-NO" baseline="-25000" dirty="0" err="1"/>
              <a:t>s</a:t>
            </a:r>
            <a:endParaRPr lang="nb-NO" baseline="-25000" dirty="0"/>
          </a:p>
        </p:txBody>
      </p:sp>
      <p:sp>
        <p:nvSpPr>
          <p:cNvPr id="36" name="TekstSylinder 35"/>
          <p:cNvSpPr txBox="1"/>
          <p:nvPr/>
        </p:nvSpPr>
        <p:spPr>
          <a:xfrm>
            <a:off x="3595318" y="198011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T</a:t>
            </a:r>
            <a:r>
              <a:rPr lang="nb-NO" baseline="-25000" dirty="0" err="1"/>
              <a:t>hm</a:t>
            </a:r>
            <a:endParaRPr lang="nb-NO" baseline="-25000" dirty="0"/>
          </a:p>
        </p:txBody>
      </p:sp>
      <p:sp>
        <p:nvSpPr>
          <p:cNvPr id="38" name="TekstSylinder 37"/>
          <p:cNvSpPr txBox="1"/>
          <p:nvPr/>
        </p:nvSpPr>
        <p:spPr>
          <a:xfrm>
            <a:off x="2741786" y="5051866"/>
            <a:ext cx="16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Nanovoltmeter</a:t>
            </a:r>
            <a:endParaRPr lang="nb-NO" dirty="0"/>
          </a:p>
        </p:txBody>
      </p:sp>
      <p:cxnSp>
        <p:nvCxnSpPr>
          <p:cNvPr id="3" name="Rett linje 2"/>
          <p:cNvCxnSpPr/>
          <p:nvPr/>
        </p:nvCxnSpPr>
        <p:spPr>
          <a:xfrm flipH="1">
            <a:off x="2433150" y="4190416"/>
            <a:ext cx="1824094" cy="217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2433151" y="4401255"/>
            <a:ext cx="0" cy="37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>
            <a:off x="2163306" y="4190416"/>
            <a:ext cx="177932" cy="217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>
            <a:off x="2341238" y="4408077"/>
            <a:ext cx="0" cy="366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/>
          <p:cNvSpPr txBox="1"/>
          <p:nvPr/>
        </p:nvSpPr>
        <p:spPr>
          <a:xfrm>
            <a:off x="1536020" y="5621386"/>
            <a:ext cx="373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Tilkoplingsledninger, også koppertråd.</a:t>
            </a:r>
          </a:p>
        </p:txBody>
      </p:sp>
      <p:sp>
        <p:nvSpPr>
          <p:cNvPr id="21" name="Tittel 20"/>
          <p:cNvSpPr>
            <a:spLocks noGrp="1"/>
          </p:cNvSpPr>
          <p:nvPr>
            <p:ph type="title"/>
          </p:nvPr>
        </p:nvSpPr>
        <p:spPr>
          <a:xfrm>
            <a:off x="838200" y="10111"/>
            <a:ext cx="10515600" cy="1325563"/>
          </a:xfrm>
        </p:spPr>
        <p:txBody>
          <a:bodyPr>
            <a:normAutofit/>
          </a:bodyPr>
          <a:lstStyle/>
          <a:p>
            <a:r>
              <a:rPr lang="nb-NO" sz="2800" dirty="0"/>
              <a:t>Måling av temperaturforskjell, </a:t>
            </a:r>
            <a:r>
              <a:rPr lang="nb-NO" sz="2800" dirty="0" err="1">
                <a:latin typeface="Symbol" panose="05050102010706020507" pitchFamily="18" charset="2"/>
              </a:rPr>
              <a:t>d</a:t>
            </a:r>
            <a:r>
              <a:rPr lang="nb-NO" sz="2800" dirty="0" err="1"/>
              <a:t>T</a:t>
            </a:r>
            <a:r>
              <a:rPr lang="nb-NO" sz="2800" dirty="0"/>
              <a:t> = </a:t>
            </a:r>
            <a:r>
              <a:rPr lang="nb-NO" sz="2800" dirty="0" err="1"/>
              <a:t>T</a:t>
            </a:r>
            <a:r>
              <a:rPr lang="nb-NO" sz="2800" baseline="-25000" dirty="0" err="1"/>
              <a:t>s</a:t>
            </a:r>
            <a:r>
              <a:rPr lang="nb-NO" sz="2800" dirty="0"/>
              <a:t> – </a:t>
            </a:r>
            <a:r>
              <a:rPr lang="nb-NO" sz="2800" dirty="0" err="1"/>
              <a:t>T</a:t>
            </a:r>
            <a:r>
              <a:rPr lang="nb-NO" sz="2800" baseline="-25000" dirty="0" err="1"/>
              <a:t>hm</a:t>
            </a:r>
            <a:r>
              <a:rPr lang="nb-NO" sz="2800" dirty="0"/>
              <a:t>, med </a:t>
            </a:r>
            <a:r>
              <a:rPr lang="nb-NO" sz="2800" dirty="0" err="1"/>
              <a:t>termoelement</a:t>
            </a:r>
            <a:r>
              <a:rPr lang="nb-NO" sz="2800" dirty="0"/>
              <a:t> type T</a:t>
            </a:r>
          </a:p>
        </p:txBody>
      </p:sp>
      <p:sp>
        <p:nvSpPr>
          <p:cNvPr id="46" name="TekstSylinder 45"/>
          <p:cNvSpPr txBox="1"/>
          <p:nvPr/>
        </p:nvSpPr>
        <p:spPr>
          <a:xfrm>
            <a:off x="5350276" y="4666523"/>
            <a:ext cx="170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= </a:t>
            </a:r>
            <a:r>
              <a:rPr lang="nb-NO" dirty="0" err="1"/>
              <a:t>E</a:t>
            </a:r>
            <a:r>
              <a:rPr lang="nb-NO" baseline="-25000" dirty="0" err="1"/>
              <a:t>Type</a:t>
            </a:r>
            <a:r>
              <a:rPr lang="nb-NO" baseline="-25000" dirty="0"/>
              <a:t> T</a:t>
            </a:r>
            <a:r>
              <a:rPr lang="nb-NO" dirty="0"/>
              <a:t>(</a:t>
            </a:r>
            <a:r>
              <a:rPr lang="nb-NO" dirty="0" err="1"/>
              <a:t>T</a:t>
            </a:r>
            <a:r>
              <a:rPr lang="nb-NO" baseline="-25000" dirty="0" err="1"/>
              <a:t>s</a:t>
            </a:r>
            <a:r>
              <a:rPr lang="nb-NO" dirty="0"/>
              <a:t> - </a:t>
            </a:r>
            <a:r>
              <a:rPr lang="nb-NO" dirty="0" err="1"/>
              <a:t>T</a:t>
            </a:r>
            <a:r>
              <a:rPr lang="nb-NO" baseline="-25000" dirty="0" err="1"/>
              <a:t>hm</a:t>
            </a:r>
            <a:r>
              <a:rPr lang="nb-NO" dirty="0"/>
              <a:t>)</a:t>
            </a:r>
          </a:p>
        </p:txBody>
      </p:sp>
      <p:pic>
        <p:nvPicPr>
          <p:cNvPr id="1026" name="Picture 2" descr="http://www.jula.no/globalassets/catalog/productimages/311028.jpg?width=134&amp;height=134&amp;scale=canvas&amp;bgcolor=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2917" r="63333" b="72990"/>
          <a:stretch/>
        </p:blipFill>
        <p:spPr bwMode="auto">
          <a:xfrm>
            <a:off x="1070058" y="1378937"/>
            <a:ext cx="201554" cy="1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ape PP Tesa 408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t="17756" r="19161" b="11051"/>
          <a:stretch/>
        </p:blipFill>
        <p:spPr bwMode="auto">
          <a:xfrm>
            <a:off x="428128" y="1179434"/>
            <a:ext cx="508132" cy="5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uppe 50"/>
          <p:cNvGrpSpPr/>
          <p:nvPr/>
        </p:nvGrpSpPr>
        <p:grpSpPr>
          <a:xfrm>
            <a:off x="8292579" y="5806052"/>
            <a:ext cx="3669252" cy="662070"/>
            <a:chOff x="8581828" y="6177097"/>
            <a:chExt cx="3669252" cy="662070"/>
          </a:xfrm>
        </p:grpSpPr>
        <p:sp>
          <p:nvSpPr>
            <p:cNvPr id="49" name="TekstSylinder 48"/>
            <p:cNvSpPr txBox="1"/>
            <p:nvPr/>
          </p:nvSpPr>
          <p:spPr>
            <a:xfrm>
              <a:off x="9379781" y="6177097"/>
              <a:ext cx="28712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Takk til Max Sievert ved</a:t>
              </a:r>
            </a:p>
            <a:p>
              <a:r>
                <a:rPr lang="nb-NO" dirty="0"/>
                <a:t>Lars Gulliksen og Finn Enger!</a:t>
              </a:r>
            </a:p>
          </p:txBody>
        </p:sp>
        <p:pic>
          <p:nvPicPr>
            <p:cNvPr id="2052" name="Picture 4" descr="http://www.trening.no/wp-content/uploads/2012/06/1089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828" y="6310324"/>
              <a:ext cx="797953" cy="528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uppe 57"/>
          <p:cNvGrpSpPr/>
          <p:nvPr/>
        </p:nvGrpSpPr>
        <p:grpSpPr>
          <a:xfrm>
            <a:off x="5872714" y="3554230"/>
            <a:ext cx="3736209" cy="253265"/>
            <a:chOff x="2475088" y="5029164"/>
            <a:chExt cx="3736209" cy="253265"/>
          </a:xfrm>
        </p:grpSpPr>
        <p:cxnSp>
          <p:nvCxnSpPr>
            <p:cNvPr id="59" name="Rett linje 58"/>
            <p:cNvCxnSpPr/>
            <p:nvPr/>
          </p:nvCxnSpPr>
          <p:spPr>
            <a:xfrm>
              <a:off x="2475088" y="5044984"/>
              <a:ext cx="329623" cy="237445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/>
            <p:cNvCxnSpPr/>
            <p:nvPr/>
          </p:nvCxnSpPr>
          <p:spPr>
            <a:xfrm>
              <a:off x="5881674" y="5029164"/>
              <a:ext cx="329623" cy="237445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kstSylinder 61"/>
          <p:cNvSpPr txBox="1"/>
          <p:nvPr/>
        </p:nvSpPr>
        <p:spPr>
          <a:xfrm>
            <a:off x="4932769" y="4102581"/>
            <a:ext cx="318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        = </a:t>
            </a:r>
            <a:r>
              <a:rPr lang="nb-NO" dirty="0" err="1"/>
              <a:t>S</a:t>
            </a:r>
            <a:r>
              <a:rPr lang="nb-NO" baseline="-25000" dirty="0" err="1"/>
              <a:t>Cu</a:t>
            </a:r>
            <a:r>
              <a:rPr lang="nb-NO" dirty="0"/>
              <a:t>(</a:t>
            </a:r>
            <a:r>
              <a:rPr lang="nb-NO" dirty="0" err="1"/>
              <a:t>T</a:t>
            </a:r>
            <a:r>
              <a:rPr lang="nb-NO" baseline="-25000" dirty="0" err="1"/>
              <a:t>s</a:t>
            </a:r>
            <a:r>
              <a:rPr lang="nb-NO" dirty="0"/>
              <a:t> - </a:t>
            </a:r>
            <a:r>
              <a:rPr lang="nb-NO" dirty="0" err="1"/>
              <a:t>T</a:t>
            </a:r>
            <a:r>
              <a:rPr lang="nb-NO" baseline="-25000" dirty="0" err="1"/>
              <a:t>hm</a:t>
            </a:r>
            <a:r>
              <a:rPr lang="nb-NO" dirty="0"/>
              <a:t>)  –   S</a:t>
            </a:r>
            <a:r>
              <a:rPr lang="nb-NO" baseline="-25000" dirty="0"/>
              <a:t>C</a:t>
            </a:r>
            <a:r>
              <a:rPr lang="nb-NO" dirty="0"/>
              <a:t>(</a:t>
            </a:r>
            <a:r>
              <a:rPr lang="nb-NO" dirty="0" err="1"/>
              <a:t>T</a:t>
            </a:r>
            <a:r>
              <a:rPr lang="nb-NO" baseline="-25000" dirty="0" err="1"/>
              <a:t>s</a:t>
            </a:r>
            <a:r>
              <a:rPr lang="nb-NO" dirty="0"/>
              <a:t> - </a:t>
            </a:r>
            <a:r>
              <a:rPr lang="nb-NO" dirty="0" err="1"/>
              <a:t>T</a:t>
            </a:r>
            <a:r>
              <a:rPr lang="nb-NO" baseline="-25000" dirty="0" err="1"/>
              <a:t>hm</a:t>
            </a:r>
            <a:r>
              <a:rPr lang="nb-NO" dirty="0"/>
              <a:t>)</a:t>
            </a:r>
          </a:p>
        </p:txBody>
      </p:sp>
      <p:sp>
        <p:nvSpPr>
          <p:cNvPr id="57" name="TekstSylinder 56"/>
          <p:cNvSpPr txBox="1"/>
          <p:nvPr/>
        </p:nvSpPr>
        <p:spPr>
          <a:xfrm>
            <a:off x="5535688" y="5618420"/>
            <a:ext cx="2477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Sensitivitet nær 20 °C, </a:t>
            </a:r>
          </a:p>
          <a:p>
            <a:r>
              <a:rPr lang="nb-NO" dirty="0"/>
              <a:t>type T-element: 40 µV/K</a:t>
            </a:r>
          </a:p>
          <a:p>
            <a:r>
              <a:rPr lang="nb-NO" dirty="0"/>
              <a:t>Det vil si: 25 </a:t>
            </a:r>
            <a:r>
              <a:rPr lang="nb-NO" dirty="0" err="1"/>
              <a:t>mK</a:t>
            </a:r>
            <a:r>
              <a:rPr lang="nb-NO" dirty="0"/>
              <a:t>/µV</a:t>
            </a:r>
          </a:p>
        </p:txBody>
      </p:sp>
    </p:spTree>
    <p:extLst>
      <p:ext uri="{BB962C8B-B14F-4D97-AF65-F5344CB8AC3E}">
        <p14:creationId xmlns:p14="http://schemas.microsoft.com/office/powerpoint/2010/main" val="39602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46" grpId="0" build="p"/>
      <p:bldP spid="62" grpId="0" build="p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73" y="1684776"/>
            <a:ext cx="8373756" cy="456421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Typisk temperaturendring for stål, 30 s oppvarming</a:t>
            </a:r>
          </a:p>
        </p:txBody>
      </p:sp>
      <p:grpSp>
        <p:nvGrpSpPr>
          <p:cNvPr id="7" name="Gruppe 6"/>
          <p:cNvGrpSpPr/>
          <p:nvPr/>
        </p:nvGrpSpPr>
        <p:grpSpPr>
          <a:xfrm>
            <a:off x="2247385" y="4621442"/>
            <a:ext cx="2562929" cy="746116"/>
            <a:chOff x="2247385" y="4621442"/>
            <a:chExt cx="2562929" cy="746116"/>
          </a:xfrm>
        </p:grpSpPr>
        <p:cxnSp>
          <p:nvCxnSpPr>
            <p:cNvPr id="4" name="Rett pil 3"/>
            <p:cNvCxnSpPr/>
            <p:nvPr/>
          </p:nvCxnSpPr>
          <p:spPr>
            <a:xfrm flipV="1">
              <a:off x="2247385" y="4621442"/>
              <a:ext cx="6682" cy="484712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Sylinder 12"/>
            <p:cNvSpPr txBox="1"/>
            <p:nvPr/>
          </p:nvSpPr>
          <p:spPr>
            <a:xfrm>
              <a:off x="2329570" y="4998226"/>
              <a:ext cx="2480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Bommullshanske</a:t>
              </a:r>
              <a:r>
                <a:rPr lang="nb-NO" dirty="0"/>
                <a:t>: 97 </a:t>
              </a:r>
              <a:r>
                <a:rPr lang="nb-NO" dirty="0" err="1"/>
                <a:t>mK</a:t>
              </a:r>
              <a:endParaRPr lang="nb-NO" dirty="0"/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3221828" y="3470165"/>
            <a:ext cx="2170056" cy="1370637"/>
            <a:chOff x="3221828" y="3470165"/>
            <a:chExt cx="2170056" cy="1370637"/>
          </a:xfrm>
        </p:grpSpPr>
        <p:cxnSp>
          <p:nvCxnSpPr>
            <p:cNvPr id="6" name="Rett pil 5"/>
            <p:cNvCxnSpPr/>
            <p:nvPr/>
          </p:nvCxnSpPr>
          <p:spPr>
            <a:xfrm flipH="1" flipV="1">
              <a:off x="3221828" y="3470165"/>
              <a:ext cx="26363" cy="1312752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Sylinder 13"/>
            <p:cNvSpPr txBox="1"/>
            <p:nvPr/>
          </p:nvSpPr>
          <p:spPr>
            <a:xfrm>
              <a:off x="3235011" y="4471470"/>
              <a:ext cx="2156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Latexhanske</a:t>
              </a:r>
              <a:r>
                <a:rPr lang="nb-NO" dirty="0"/>
                <a:t>: 282 </a:t>
              </a:r>
              <a:r>
                <a:rPr lang="nb-NO" dirty="0" err="1"/>
                <a:t>mK</a:t>
              </a:r>
              <a:endParaRPr lang="nb-NO" dirty="0"/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4447765" y="3442822"/>
            <a:ext cx="1487780" cy="941905"/>
            <a:chOff x="4447765" y="3442822"/>
            <a:chExt cx="1487780" cy="941905"/>
          </a:xfrm>
        </p:grpSpPr>
        <p:cxnSp>
          <p:nvCxnSpPr>
            <p:cNvPr id="8" name="Rett pil 7"/>
            <p:cNvCxnSpPr/>
            <p:nvPr/>
          </p:nvCxnSpPr>
          <p:spPr>
            <a:xfrm flipH="1" flipV="1">
              <a:off x="4450163" y="3442822"/>
              <a:ext cx="19118" cy="726302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Sylinder 14"/>
            <p:cNvSpPr txBox="1"/>
            <p:nvPr/>
          </p:nvSpPr>
          <p:spPr>
            <a:xfrm>
              <a:off x="4447765" y="4015395"/>
              <a:ext cx="1487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Papir: 151 </a:t>
              </a:r>
              <a:r>
                <a:rPr lang="nb-NO" dirty="0" err="1"/>
                <a:t>mK</a:t>
              </a:r>
              <a:endParaRPr lang="nb-NO" dirty="0"/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5635336" y="2670773"/>
            <a:ext cx="1742785" cy="1455768"/>
            <a:chOff x="5635336" y="2670773"/>
            <a:chExt cx="1742785" cy="1455768"/>
          </a:xfrm>
        </p:grpSpPr>
        <p:cxnSp>
          <p:nvCxnSpPr>
            <p:cNvPr id="10" name="Rett pil 9"/>
            <p:cNvCxnSpPr/>
            <p:nvPr/>
          </p:nvCxnSpPr>
          <p:spPr>
            <a:xfrm flipV="1">
              <a:off x="5635336" y="2670773"/>
              <a:ext cx="1" cy="1455768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Sylinder 15"/>
            <p:cNvSpPr txBox="1"/>
            <p:nvPr/>
          </p:nvSpPr>
          <p:spPr>
            <a:xfrm>
              <a:off x="5635336" y="3680134"/>
              <a:ext cx="1742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Bar hud: 316 </a:t>
              </a:r>
              <a:r>
                <a:rPr lang="nb-NO" dirty="0" err="1"/>
                <a:t>mK</a:t>
              </a:r>
              <a:endParaRPr lang="nb-NO" dirty="0"/>
            </a:p>
          </p:txBody>
        </p:sp>
      </p:grp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244" y="3635181"/>
            <a:ext cx="2640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6" y="1513873"/>
            <a:ext cx="7975707" cy="494071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Typisk temperaturendring for hardmetall: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2019920" y="2316806"/>
            <a:ext cx="2680889" cy="819397"/>
            <a:chOff x="2041436" y="2327564"/>
            <a:chExt cx="2680889" cy="819397"/>
          </a:xfrm>
        </p:grpSpPr>
        <p:cxnSp>
          <p:nvCxnSpPr>
            <p:cNvPr id="6" name="Rett pil 5"/>
            <p:cNvCxnSpPr/>
            <p:nvPr/>
          </p:nvCxnSpPr>
          <p:spPr>
            <a:xfrm flipV="1">
              <a:off x="2041436" y="2351314"/>
              <a:ext cx="0" cy="795647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Sylinder 17"/>
            <p:cNvSpPr txBox="1"/>
            <p:nvPr/>
          </p:nvSpPr>
          <p:spPr>
            <a:xfrm>
              <a:off x="2124563" y="2327564"/>
              <a:ext cx="2597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Bommullshanske</a:t>
              </a:r>
              <a:r>
                <a:rPr lang="nb-NO" dirty="0"/>
                <a:t>: 206 </a:t>
              </a:r>
              <a:r>
                <a:rPr lang="nb-NO" dirty="0" err="1"/>
                <a:t>mK</a:t>
              </a:r>
              <a:endParaRPr lang="nb-NO" dirty="0"/>
            </a:p>
          </p:txBody>
        </p:sp>
      </p:grpSp>
      <p:grpSp>
        <p:nvGrpSpPr>
          <p:cNvPr id="5" name="Gruppe 4"/>
          <p:cNvGrpSpPr/>
          <p:nvPr/>
        </p:nvGrpSpPr>
        <p:grpSpPr>
          <a:xfrm>
            <a:off x="3169847" y="2669969"/>
            <a:ext cx="2156873" cy="2020784"/>
            <a:chOff x="3191363" y="2669969"/>
            <a:chExt cx="2156873" cy="2020784"/>
          </a:xfrm>
        </p:grpSpPr>
        <p:cxnSp>
          <p:nvCxnSpPr>
            <p:cNvPr id="7" name="Rett pil 6"/>
            <p:cNvCxnSpPr/>
            <p:nvPr/>
          </p:nvCxnSpPr>
          <p:spPr>
            <a:xfrm flipH="1" flipV="1">
              <a:off x="3191363" y="2669969"/>
              <a:ext cx="25730" cy="2020784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Sylinder 18"/>
            <p:cNvSpPr txBox="1"/>
            <p:nvPr/>
          </p:nvSpPr>
          <p:spPr>
            <a:xfrm>
              <a:off x="3191363" y="2800597"/>
              <a:ext cx="2156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Latexhanske</a:t>
              </a:r>
              <a:r>
                <a:rPr lang="nb-NO" dirty="0"/>
                <a:t>: 525 </a:t>
              </a:r>
              <a:r>
                <a:rPr lang="nb-NO" dirty="0" err="1"/>
                <a:t>mK</a:t>
              </a:r>
              <a:endParaRPr lang="nb-NO" dirty="0"/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3818776" y="3457954"/>
            <a:ext cx="1487780" cy="1220397"/>
            <a:chOff x="3818776" y="3479470"/>
            <a:chExt cx="1487780" cy="1220397"/>
          </a:xfrm>
        </p:grpSpPr>
        <p:cxnSp>
          <p:nvCxnSpPr>
            <p:cNvPr id="9" name="Rett pil 8"/>
            <p:cNvCxnSpPr/>
            <p:nvPr/>
          </p:nvCxnSpPr>
          <p:spPr>
            <a:xfrm flipV="1">
              <a:off x="4368999" y="3479470"/>
              <a:ext cx="1" cy="819398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Sylinder 19"/>
            <p:cNvSpPr txBox="1"/>
            <p:nvPr/>
          </p:nvSpPr>
          <p:spPr>
            <a:xfrm>
              <a:off x="3818776" y="4330535"/>
              <a:ext cx="1487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Papir: 208 </a:t>
              </a:r>
              <a:r>
                <a:rPr lang="nb-NO" dirty="0" err="1"/>
                <a:t>mK</a:t>
              </a:r>
              <a:endParaRPr lang="nb-NO" dirty="0"/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5506190" y="3177511"/>
            <a:ext cx="1955008" cy="2248395"/>
            <a:chOff x="5516948" y="3166753"/>
            <a:chExt cx="1955008" cy="2248395"/>
          </a:xfrm>
        </p:grpSpPr>
        <p:cxnSp>
          <p:nvCxnSpPr>
            <p:cNvPr id="12" name="Rett pil 11"/>
            <p:cNvCxnSpPr/>
            <p:nvPr/>
          </p:nvCxnSpPr>
          <p:spPr>
            <a:xfrm flipH="1" flipV="1">
              <a:off x="5516948" y="3166753"/>
              <a:ext cx="15833" cy="2248395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kstSylinder 20"/>
            <p:cNvSpPr txBox="1"/>
            <p:nvPr/>
          </p:nvSpPr>
          <p:spPr>
            <a:xfrm>
              <a:off x="5729171" y="4977672"/>
              <a:ext cx="1742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Bar hud: 590 </a:t>
              </a:r>
              <a:r>
                <a:rPr lang="nb-NO" dirty="0" err="1"/>
                <a:t>mK</a:t>
              </a:r>
              <a:endParaRPr lang="nb-NO" dirty="0"/>
            </a:p>
          </p:txBody>
        </p:sp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22" y="3925189"/>
            <a:ext cx="26403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Bestemmer tidskonstanten, </a:t>
            </a:r>
            <a:r>
              <a:rPr lang="nb-NO" sz="3200" dirty="0">
                <a:latin typeface="Symbol" panose="05050102010706020507" pitchFamily="18" charset="2"/>
              </a:rPr>
              <a:t>t</a:t>
            </a:r>
            <a:r>
              <a:rPr lang="nb-NO" sz="3200" dirty="0"/>
              <a:t>, for stål: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9" name="TekstSylinder 18"/>
          <p:cNvSpPr txBox="1"/>
          <p:nvPr/>
        </p:nvSpPr>
        <p:spPr>
          <a:xfrm>
            <a:off x="838200" y="5669280"/>
            <a:ext cx="325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Gjennomsnitt, </a:t>
            </a:r>
            <a:r>
              <a:rPr lang="nb-NO" dirty="0">
                <a:latin typeface="Symbol" panose="05050102010706020507" pitchFamily="18" charset="2"/>
              </a:rPr>
              <a:t>t</a:t>
            </a:r>
            <a:r>
              <a:rPr lang="nb-NO" dirty="0"/>
              <a:t> = 10,91 min</a:t>
            </a:r>
          </a:p>
          <a:p>
            <a:r>
              <a:rPr lang="nb-NO" dirty="0" err="1"/>
              <a:t>Stdav</a:t>
            </a:r>
            <a:r>
              <a:rPr lang="nb-NO" dirty="0"/>
              <a:t> til </a:t>
            </a:r>
            <a:r>
              <a:rPr lang="nb-NO" dirty="0" err="1"/>
              <a:t>gj.snitt</a:t>
            </a:r>
            <a:r>
              <a:rPr lang="nb-NO" dirty="0"/>
              <a:t>, s/</a:t>
            </a:r>
            <a:r>
              <a:rPr lang="nb-NO" dirty="0">
                <a:sym typeface="Symbol" panose="05050102010706020507" pitchFamily="18" charset="2"/>
              </a:rPr>
              <a:t>3</a:t>
            </a:r>
            <a:r>
              <a:rPr lang="nb-NO" dirty="0"/>
              <a:t> = 0,22 min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645" y="1624879"/>
            <a:ext cx="68484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719" y="4167395"/>
            <a:ext cx="3537138" cy="10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ktangel 12"/>
              <p:cNvSpPr/>
              <p:nvPr/>
            </p:nvSpPr>
            <p:spPr>
              <a:xfrm>
                <a:off x="695857" y="2529665"/>
                <a:ext cx="1968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𝑆𝑡𝑎𝑟𝑡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102 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𝑚𝐾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3" name="Rektange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57" y="2529665"/>
                <a:ext cx="1968103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ktangel 2"/>
              <p:cNvSpPr/>
              <p:nvPr/>
            </p:nvSpPr>
            <p:spPr>
              <a:xfrm>
                <a:off x="695857" y="2006817"/>
                <a:ext cx="4518929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𝑂𝑓𝑓𝑠𝑒𝑡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𝑆𝑡𝑎𝑟𝑡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− ∆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𝑂𝑓𝑓𝑠𝑒𝑡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)∙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Rektange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57" y="2006817"/>
                <a:ext cx="4518929" cy="41505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73529" r="-7287" b="-852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/>
              <p:cNvSpPr/>
              <p:nvPr/>
            </p:nvSpPr>
            <p:spPr>
              <a:xfrm>
                <a:off x="721069" y="3043201"/>
                <a:ext cx="2213491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𝑂𝑓𝑓𝑠𝑒𝑡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=−14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𝑚𝐾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69" y="3043201"/>
                <a:ext cx="2213491" cy="39158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ktangel 4"/>
              <p:cNvSpPr/>
              <p:nvPr/>
            </p:nvSpPr>
            <p:spPr>
              <a:xfrm>
                <a:off x="742496" y="3524091"/>
                <a:ext cx="1538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=11,3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5" name="Rektange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6" y="3524091"/>
                <a:ext cx="1538498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Bestemmer tidskonstanten, </a:t>
            </a:r>
            <a:r>
              <a:rPr lang="nb-NO" sz="3200" dirty="0">
                <a:latin typeface="Symbol" panose="05050102010706020507" pitchFamily="18" charset="2"/>
              </a:rPr>
              <a:t>t</a:t>
            </a:r>
            <a:r>
              <a:rPr lang="nb-NO" sz="3200" dirty="0"/>
              <a:t>, for hardmetall: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838200" y="5669280"/>
            <a:ext cx="325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Gjennomsnitt, </a:t>
            </a:r>
            <a:r>
              <a:rPr lang="nb-NO" dirty="0">
                <a:latin typeface="Symbol" panose="05050102010706020507" pitchFamily="18" charset="2"/>
              </a:rPr>
              <a:t>t</a:t>
            </a:r>
            <a:r>
              <a:rPr lang="nb-NO" dirty="0"/>
              <a:t> = 6,70 min</a:t>
            </a:r>
          </a:p>
          <a:p>
            <a:r>
              <a:rPr lang="nb-NO" dirty="0" err="1"/>
              <a:t>Stdav</a:t>
            </a:r>
            <a:r>
              <a:rPr lang="nb-NO" dirty="0"/>
              <a:t> til </a:t>
            </a:r>
            <a:r>
              <a:rPr lang="nb-NO" dirty="0" err="1"/>
              <a:t>gj.snitt</a:t>
            </a:r>
            <a:r>
              <a:rPr lang="nb-NO" dirty="0"/>
              <a:t>, s/</a:t>
            </a:r>
            <a:r>
              <a:rPr lang="nb-NO" dirty="0">
                <a:sym typeface="Symbol" panose="05050102010706020507" pitchFamily="18" charset="2"/>
              </a:rPr>
              <a:t>3</a:t>
            </a:r>
            <a:r>
              <a:rPr lang="nb-NO" dirty="0"/>
              <a:t> = 0,55 min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344" y="1734168"/>
            <a:ext cx="6838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73" y="4060690"/>
            <a:ext cx="3491345" cy="10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ktangel 2"/>
              <p:cNvSpPr/>
              <p:nvPr/>
            </p:nvSpPr>
            <p:spPr>
              <a:xfrm>
                <a:off x="695857" y="2529665"/>
                <a:ext cx="2064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𝑆𝑡𝑎𝑟𝑡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 −90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𝑚𝐾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Rektange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57" y="2529665"/>
                <a:ext cx="2064283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ktangel 15"/>
              <p:cNvSpPr/>
              <p:nvPr/>
            </p:nvSpPr>
            <p:spPr>
              <a:xfrm>
                <a:off x="695857" y="1998725"/>
                <a:ext cx="4518929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𝑂𝑓𝑓𝑠𝑒𝑡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𝑆𝑡𝑎𝑟𝑡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− ∆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𝑂𝑓𝑓𝑠𝑒𝑡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)∙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6" name="Rektange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57" y="1998725"/>
                <a:ext cx="4518929" cy="41505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73529" r="-7287" b="-852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ktangel 16"/>
              <p:cNvSpPr/>
              <p:nvPr/>
            </p:nvSpPr>
            <p:spPr>
              <a:xfrm>
                <a:off x="721069" y="3035109"/>
                <a:ext cx="204036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𝑂𝑓𝑓𝑠𝑒𝑡</m:t>
                          </m:r>
                        </m:sub>
                      </m:sSub>
                      <m:r>
                        <a:rPr lang="nb-N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𝑚𝐾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7" name="Rektange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69" y="3035109"/>
                <a:ext cx="2040367" cy="39158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ktangel 17"/>
              <p:cNvSpPr/>
              <p:nvPr/>
            </p:nvSpPr>
            <p:spPr>
              <a:xfrm>
                <a:off x="742496" y="3515999"/>
                <a:ext cx="1410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7,2</m:t>
                      </m:r>
                      <m:r>
                        <a:rPr lang="nb-NO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8" name="Rektange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6" y="3515999"/>
                <a:ext cx="1410258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979</Words>
  <Application>Microsoft Office PowerPoint</Application>
  <PresentationFormat>Widescreen</PresentationFormat>
  <Paragraphs>148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Symbol</vt:lpstr>
      <vt:lpstr>Office-tema</vt:lpstr>
      <vt:lpstr>Kalibrering av passbiter ved komparering:</vt:lpstr>
      <vt:lpstr>Usikkerhet pga temperatur:</vt:lpstr>
      <vt:lpstr>Målekapabilitet for passbiter med like a eller forskjellig a :</vt:lpstr>
      <vt:lpstr>Termoelement, klassisk konfigurasjon</vt:lpstr>
      <vt:lpstr>Måling av temperaturforskjell, dT = Ts – Thm, med termoelement type T</vt:lpstr>
      <vt:lpstr>Typisk temperaturendring for stål, 30 s oppvarming</vt:lpstr>
      <vt:lpstr>Typisk temperaturendring for hardmetall:</vt:lpstr>
      <vt:lpstr>Bestemmer tidskonstanten, t, for stål:</vt:lpstr>
      <vt:lpstr>Bestemmer tidskonstanten, t, for hardmetall:</vt:lpstr>
      <vt:lpstr>Hvor lang tid tar temperaturstabiliseringen, dt nær 0?</vt:lpstr>
    </vt:vector>
  </TitlesOfParts>
  <Company>Justervesenet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Karlsson</dc:creator>
  <cp:lastModifiedBy>Helge Karlson</cp:lastModifiedBy>
  <cp:revision>190</cp:revision>
  <dcterms:created xsi:type="dcterms:W3CDTF">2016-06-28T11:52:02Z</dcterms:created>
  <dcterms:modified xsi:type="dcterms:W3CDTF">2023-06-22T07:36:17Z</dcterms:modified>
</cp:coreProperties>
</file>